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41"/>
  </p:notesMasterIdLst>
  <p:sldIdLst>
    <p:sldId id="395" r:id="rId3"/>
    <p:sldId id="426" r:id="rId4"/>
    <p:sldId id="410" r:id="rId5"/>
    <p:sldId id="408" r:id="rId6"/>
    <p:sldId id="409" r:id="rId7"/>
    <p:sldId id="411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  <p:sldId id="447" r:id="rId28"/>
    <p:sldId id="448" r:id="rId29"/>
    <p:sldId id="449" r:id="rId30"/>
    <p:sldId id="450" r:id="rId31"/>
    <p:sldId id="451" r:id="rId32"/>
    <p:sldId id="452" r:id="rId33"/>
    <p:sldId id="453" r:id="rId34"/>
    <p:sldId id="454" r:id="rId35"/>
    <p:sldId id="455" r:id="rId36"/>
    <p:sldId id="456" r:id="rId37"/>
    <p:sldId id="457" r:id="rId38"/>
    <p:sldId id="458" r:id="rId39"/>
    <p:sldId id="459" r:id="rId4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D"/>
    <a:srgbClr val="6BA9B5"/>
    <a:srgbClr val="3333FF"/>
    <a:srgbClr val="4D4DD3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BCD0-85F1-4C7F-9B9F-34A073FF6489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56602-65FD-4C14-B3E6-BE498F3833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75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7132-AFEA-45EE-904C-28274968096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D655-1D69-435F-A30C-5C90FD5634B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4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2A35-D074-4F73-B20F-6DDD5B89CF8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95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8686-C0C6-4B69-9F61-2E9B810342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59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E491-1174-4A7D-AC3B-38A7E2F332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7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1D4-A924-4802-9B0F-F09B25546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27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A5DC-81D2-496A-90F6-5B32B251D4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0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C644-696D-42D7-BC32-371D23AB76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40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257A-6D59-48A6-9F43-7E75C99E78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04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A621-BA7C-4B2E-A9A4-A4ECCCDDAE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56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DA4E-5769-4696-B89D-88E2DB737A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9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5F3E-4688-4B68-BA66-06D0DC175E0B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79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EAD5-948B-4820-A398-B1E445C63E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B9B8-8901-4C9F-99DC-88178D289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75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1D41-1F1F-4889-ACE4-8038BFFB9C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0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3F79D-0467-4673-94B6-CF94603CC9FA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4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CC447-D246-4E00-A73C-019F002282B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0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8B7C-31D9-4372-95E7-86D5BF8204B3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0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0DED2-33BE-491F-BDEB-3835B5AA8EE2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3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FB54B-E947-4776-AAFE-819F60441E72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18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0643F-0920-4316-8B28-3D1821806E7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54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CF6A1-F43D-4FE9-846C-266F6799732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9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A9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CF74844-AA17-433B-A6C6-C36C0C7B54F8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2058" name="Picture 13" descr="McGra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14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A9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7BBEB-B28B-4967-9B53-ECF7746416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8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.univaq.it/~proietti/index_persona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58608" cy="1470025"/>
          </a:xfrm>
        </p:spPr>
        <p:txBody>
          <a:bodyPr/>
          <a:lstStyle/>
          <a:p>
            <a:r>
              <a:rPr lang="it-IT" dirty="0">
                <a:solidFill>
                  <a:srgbClr val="FFFF00"/>
                </a:solidFill>
                <a:latin typeface="Comic Sans MS" pitchFamily="66" charset="0"/>
              </a:rPr>
              <a:t>Didattica e Fondamenti degli Algoritmi e </a:t>
            </a:r>
            <a: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  <a:t>della Calcolabilità</a:t>
            </a:r>
            <a:b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err="1" smtClean="0">
                <a:latin typeface="Comic Sans MS" pitchFamily="66" charset="0"/>
              </a:rPr>
              <a:t>Quarta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 smtClean="0">
                <a:latin typeface="Comic Sans MS" pitchFamily="66" charset="0"/>
              </a:rPr>
              <a:t>giornata</a:t>
            </a:r>
            <a:r>
              <a:rPr lang="en-US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Risolvere 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efficientemente</a:t>
            </a: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> un problema in P: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la sequenza di Fibonacci</a:t>
            </a:r>
            <a:r>
              <a:rPr lang="it-IT" sz="320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it-IT" sz="320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it-IT" sz="3200" dirty="0">
                <a:solidFill>
                  <a:srgbClr val="FFFF00"/>
                </a:solidFill>
                <a:latin typeface="Comic Sans MS" pitchFamily="66" charset="0"/>
              </a:rPr>
            </a:b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556720"/>
            <a:ext cx="7416824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Guido </a:t>
            </a:r>
            <a:r>
              <a:rPr lang="en-US" sz="2800" dirty="0" err="1" smtClean="0">
                <a:latin typeface="Comic Sans MS" pitchFamily="66" charset="0"/>
              </a:rPr>
              <a:t>Proietti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Email: guido.proietti@univaq.it</a:t>
            </a:r>
          </a:p>
          <a:p>
            <a:r>
              <a:rPr lang="en-US" sz="2400" dirty="0" smtClean="0">
                <a:latin typeface="Comic Sans MS" pitchFamily="66" charset="0"/>
              </a:rPr>
              <a:t>URL: </a:t>
            </a:r>
            <a:r>
              <a:rPr lang="en-US" sz="2400" dirty="0" smtClean="0">
                <a:latin typeface="Comic Sans MS" pitchFamily="66" charset="0"/>
                <a:hlinkClick r:id="rId2"/>
              </a:rPr>
              <a:t>www.di.univaq.it/~proietti/index_personal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5D7132-AFEA-45EE-904C-282749680961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2765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F42C4AB-6BB1-4CE5-B255-8179D060A803}" type="slidenum">
              <a:rPr lang="it-IT" altLang="it-IT" sz="1400" smtClean="0">
                <a:solidFill>
                  <a:schemeClr val="bg1"/>
                </a:solidFill>
              </a:rPr>
              <a:pPr/>
              <a:t>10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L’albero dei  conigli</a:t>
            </a:r>
          </a:p>
        </p:txBody>
      </p:sp>
      <p:grpSp>
        <p:nvGrpSpPr>
          <p:cNvPr id="27653" name="Group 9"/>
          <p:cNvGrpSpPr>
            <a:grpSpLocks/>
          </p:cNvGrpSpPr>
          <p:nvPr/>
        </p:nvGrpSpPr>
        <p:grpSpPr bwMode="auto">
          <a:xfrm>
            <a:off x="141288" y="2547938"/>
            <a:ext cx="8861425" cy="3700462"/>
            <a:chOff x="82" y="1173"/>
            <a:chExt cx="5582" cy="2331"/>
          </a:xfrm>
        </p:grpSpPr>
        <p:pic>
          <p:nvPicPr>
            <p:cNvPr id="2765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1179"/>
              <a:ext cx="5574" cy="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Rectangle 4"/>
            <p:cNvSpPr>
              <a:spLocks noChangeArrowheads="1"/>
            </p:cNvSpPr>
            <p:nvPr/>
          </p:nvSpPr>
          <p:spPr bwMode="auto">
            <a:xfrm>
              <a:off x="82" y="1173"/>
              <a:ext cx="5582" cy="2331"/>
            </a:xfrm>
            <a:prstGeom prst="rect">
              <a:avLst/>
            </a:prstGeom>
            <a:noFill/>
            <a:ln w="19050">
              <a:solidFill>
                <a:srgbClr val="00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381000" y="1371600"/>
            <a:ext cx="8305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3000">
                <a:solidFill>
                  <a:schemeClr val="bg1"/>
                </a:solidFill>
                <a:latin typeface="Times New Roman" pitchFamily="18" charset="0"/>
              </a:rPr>
              <a:t>La riproduzione dei conigli può essere descritta in un </a:t>
            </a:r>
            <a:r>
              <a:rPr lang="it-IT" altLang="it-IT" sz="3000">
                <a:solidFill>
                  <a:srgbClr val="FFFF00"/>
                </a:solidFill>
                <a:latin typeface="Times New Roman" pitchFamily="18" charset="0"/>
              </a:rPr>
              <a:t>albero </a:t>
            </a:r>
            <a:r>
              <a:rPr lang="it-IT" altLang="it-IT" sz="3000">
                <a:solidFill>
                  <a:schemeClr val="bg1"/>
                </a:solidFill>
                <a:latin typeface="Times New Roman" pitchFamily="18" charset="0"/>
              </a:rPr>
              <a:t>come segue:</a:t>
            </a:r>
            <a:endParaRPr lang="en-US" altLang="it-IT" sz="3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2867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784EAB9-5B15-4894-B429-50B9D44FE67F}" type="slidenum">
              <a:rPr lang="it-IT" altLang="it-IT" sz="1400" smtClean="0">
                <a:solidFill>
                  <a:schemeClr val="bg1"/>
                </a:solidFill>
              </a:rPr>
              <a:pPr/>
              <a:t>11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686800" cy="1828800"/>
          </a:xfrm>
        </p:spPr>
        <p:txBody>
          <a:bodyPr/>
          <a:lstStyle/>
          <a:p>
            <a:pPr eaLnBrk="1" hangingPunct="1"/>
            <a:r>
              <a:rPr lang="it-IT" altLang="it-IT" smtClean="0"/>
              <a:t>All’inizio dell’anno </a:t>
            </a:r>
            <a:r>
              <a:rPr lang="it-IT" altLang="it-IT" i="1" smtClean="0">
                <a:solidFill>
                  <a:srgbClr val="FFFF00"/>
                </a:solidFill>
              </a:rPr>
              <a:t>n</a:t>
            </a:r>
            <a:r>
              <a:rPr lang="it-IT" altLang="it-IT" smtClean="0"/>
              <a:t>, ci sono tutte le coppie dell’</a:t>
            </a:r>
            <a:r>
              <a:rPr lang="it-IT" altLang="it-IT" smtClean="0">
                <a:solidFill>
                  <a:srgbClr val="00CCFF"/>
                </a:solidFill>
              </a:rPr>
              <a:t>anno precedente</a:t>
            </a:r>
            <a:r>
              <a:rPr lang="it-IT" altLang="it-IT" smtClean="0"/>
              <a:t>, e una nuova coppia di conigli per ogni coppia presente </a:t>
            </a:r>
            <a:r>
              <a:rPr lang="it-IT" altLang="it-IT" smtClean="0">
                <a:solidFill>
                  <a:srgbClr val="FF6699"/>
                </a:solidFill>
              </a:rPr>
              <a:t>due anni prima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La regola di espansione</a:t>
            </a:r>
          </a:p>
        </p:txBody>
      </p:sp>
      <p:sp>
        <p:nvSpPr>
          <p:cNvPr id="106528" name="Rectangle 32"/>
          <p:cNvSpPr>
            <a:spLocks noChangeArrowheads="1"/>
          </p:cNvSpPr>
          <p:nvPr/>
        </p:nvSpPr>
        <p:spPr bwMode="auto">
          <a:xfrm>
            <a:off x="304800" y="29972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>
                <a:solidFill>
                  <a:schemeClr val="bg1"/>
                </a:solidFill>
                <a:latin typeface="Times New Roman" pitchFamily="18" charset="0"/>
              </a:rPr>
              <a:t>Indicando con </a:t>
            </a:r>
            <a:r>
              <a:rPr lang="it-IT" altLang="it-IT" sz="3200">
                <a:solidFill>
                  <a:srgbClr val="FFFF00"/>
                </a:solidFill>
                <a:latin typeface="Times New Roman" pitchFamily="18" charset="0"/>
              </a:rPr>
              <a:t>F</a:t>
            </a:r>
            <a:r>
              <a:rPr lang="it-IT" altLang="it-IT" sz="3200" baseline="-25000">
                <a:solidFill>
                  <a:srgbClr val="FFFF00"/>
                </a:solidFill>
                <a:latin typeface="Times New Roman" pitchFamily="18" charset="0"/>
              </a:rPr>
              <a:t>n</a:t>
            </a:r>
            <a:r>
              <a:rPr lang="it-IT" altLang="it-IT" sz="3200">
                <a:solidFill>
                  <a:schemeClr val="bg1"/>
                </a:solidFill>
                <a:latin typeface="Times New Roman" pitchFamily="18" charset="0"/>
              </a:rPr>
              <a:t> il numero di coppie all’inizio dell’anno </a:t>
            </a:r>
            <a:r>
              <a:rPr lang="it-IT" altLang="it-IT" sz="3200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it-IT" altLang="it-IT" sz="3200">
                <a:solidFill>
                  <a:schemeClr val="bg1"/>
                </a:solidFill>
                <a:latin typeface="Times New Roman" pitchFamily="18" charset="0"/>
              </a:rPr>
              <a:t>, abbiamo la seguente </a:t>
            </a:r>
            <a:r>
              <a:rPr lang="it-IT" altLang="it-IT" sz="3200">
                <a:solidFill>
                  <a:srgbClr val="FFFF00"/>
                </a:solidFill>
                <a:latin typeface="Times New Roman" pitchFamily="18" charset="0"/>
              </a:rPr>
              <a:t>relazione di ricorrenza</a:t>
            </a:r>
            <a:r>
              <a:rPr lang="it-IT" altLang="it-IT" sz="3200">
                <a:solidFill>
                  <a:schemeClr val="bg1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122488" y="4737100"/>
            <a:ext cx="5410200" cy="1185863"/>
            <a:chOff x="1200" y="2757"/>
            <a:chExt cx="3408" cy="747"/>
          </a:xfrm>
        </p:grpSpPr>
        <p:sp>
          <p:nvSpPr>
            <p:cNvPr id="28680" name="Rectangle 33"/>
            <p:cNvSpPr>
              <a:spLocks noChangeArrowheads="1"/>
            </p:cNvSpPr>
            <p:nvPr/>
          </p:nvSpPr>
          <p:spPr bwMode="auto">
            <a:xfrm>
              <a:off x="1968" y="2775"/>
              <a:ext cx="264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3200" b="1">
                  <a:solidFill>
                    <a:srgbClr val="FFFF00"/>
                  </a:solidFill>
                </a:rPr>
                <a:t>1                  </a:t>
              </a:r>
              <a:r>
                <a:rPr lang="it-IT" altLang="it-IT" sz="3200">
                  <a:solidFill>
                    <a:srgbClr val="FFFF00"/>
                  </a:solidFill>
                </a:rPr>
                <a:t>se n=1,2</a:t>
              </a:r>
              <a:endParaRPr lang="it-IT" altLang="it-IT" sz="3200" baseline="-25000">
                <a:solidFill>
                  <a:srgbClr val="FFFF00"/>
                </a:solidFill>
              </a:endParaRPr>
            </a:p>
            <a:p>
              <a:r>
                <a:rPr lang="it-IT" altLang="it-IT" sz="3200" b="1">
                  <a:solidFill>
                    <a:srgbClr val="00CCFF"/>
                  </a:solidFill>
                </a:rPr>
                <a:t>F</a:t>
              </a:r>
              <a:r>
                <a:rPr lang="it-IT" altLang="it-IT" sz="3200" b="1" baseline="-25000">
                  <a:solidFill>
                    <a:srgbClr val="00CCFF"/>
                  </a:solidFill>
                </a:rPr>
                <a:t>n-1</a:t>
              </a:r>
              <a:r>
                <a:rPr lang="it-IT" altLang="it-IT" sz="3200" b="1">
                  <a:solidFill>
                    <a:srgbClr val="FFFF00"/>
                  </a:solidFill>
                </a:rPr>
                <a:t> + </a:t>
              </a:r>
              <a:r>
                <a:rPr lang="it-IT" altLang="it-IT" sz="3200" b="1">
                  <a:solidFill>
                    <a:srgbClr val="FF6699"/>
                  </a:solidFill>
                </a:rPr>
                <a:t>F</a:t>
              </a:r>
              <a:r>
                <a:rPr lang="it-IT" altLang="it-IT" sz="3200" b="1" baseline="-25000">
                  <a:solidFill>
                    <a:srgbClr val="FF6699"/>
                  </a:solidFill>
                </a:rPr>
                <a:t>n-2</a:t>
              </a:r>
              <a:r>
                <a:rPr lang="it-IT" altLang="it-IT" sz="3200" b="1" baseline="-25000">
                  <a:solidFill>
                    <a:srgbClr val="FFFF00"/>
                  </a:solidFill>
                </a:rPr>
                <a:t>      </a:t>
              </a:r>
              <a:r>
                <a:rPr lang="it-IT" altLang="it-IT" sz="3200">
                  <a:solidFill>
                    <a:srgbClr val="FFFF00"/>
                  </a:solidFill>
                </a:rPr>
                <a:t>se n≥3</a:t>
              </a:r>
            </a:p>
          </p:txBody>
        </p:sp>
        <p:sp>
          <p:nvSpPr>
            <p:cNvPr id="28681" name="Rectangle 34"/>
            <p:cNvSpPr>
              <a:spLocks noChangeArrowheads="1"/>
            </p:cNvSpPr>
            <p:nvPr/>
          </p:nvSpPr>
          <p:spPr bwMode="auto">
            <a:xfrm>
              <a:off x="1968" y="3142"/>
              <a:ext cx="249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it-IT" altLang="it-IT" sz="3200" b="1" baseline="-25000">
                <a:solidFill>
                  <a:srgbClr val="FFFF00"/>
                </a:solidFill>
              </a:endParaRPr>
            </a:p>
          </p:txBody>
        </p:sp>
        <p:sp>
          <p:nvSpPr>
            <p:cNvPr id="28682" name="AutoShape 36"/>
            <p:cNvSpPr>
              <a:spLocks/>
            </p:cNvSpPr>
            <p:nvPr/>
          </p:nvSpPr>
          <p:spPr bwMode="auto">
            <a:xfrm>
              <a:off x="1770" y="2757"/>
              <a:ext cx="192" cy="747"/>
            </a:xfrm>
            <a:prstGeom prst="leftBrace">
              <a:avLst>
                <a:gd name="adj1" fmla="val 32422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683" name="Rectangle 37"/>
            <p:cNvSpPr>
              <a:spLocks noChangeArrowheads="1"/>
            </p:cNvSpPr>
            <p:nvPr/>
          </p:nvSpPr>
          <p:spPr bwMode="auto">
            <a:xfrm>
              <a:off x="1200" y="2942"/>
              <a:ext cx="5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3200" b="1">
                  <a:solidFill>
                    <a:srgbClr val="FFFF00"/>
                  </a:solidFill>
                </a:rPr>
                <a:t>F</a:t>
              </a:r>
              <a:r>
                <a:rPr lang="it-IT" altLang="it-IT" sz="3200" b="1" baseline="-25000">
                  <a:solidFill>
                    <a:srgbClr val="FFFF00"/>
                  </a:solidFill>
                </a:rPr>
                <a:t>n </a:t>
              </a:r>
              <a:r>
                <a:rPr lang="it-IT" altLang="it-IT" sz="3200" b="1">
                  <a:solidFill>
                    <a:srgbClr val="FFFF00"/>
                  </a:solidFill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099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2969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5B3AE80-4769-4E07-8F9C-874E76F7DE5F}" type="slidenum">
              <a:rPr lang="it-IT" altLang="it-IT" sz="1400" smtClean="0">
                <a:solidFill>
                  <a:schemeClr val="bg1"/>
                </a:solidFill>
              </a:rPr>
              <a:pPr/>
              <a:t>12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Il problema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460500" y="4202113"/>
            <a:ext cx="6464300" cy="811212"/>
          </a:xfrm>
          <a:prstGeom prst="rect">
            <a:avLst/>
          </a:prstGeom>
          <a:solidFill>
            <a:srgbClr val="FFFF9B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1371600" y="4221163"/>
            <a:ext cx="6421438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3600">
                <a:solidFill>
                  <a:srgbClr val="003366"/>
                </a:solidFill>
                <a:latin typeface="Times New Roman" pitchFamily="18" charset="0"/>
              </a:rPr>
              <a:t>    </a:t>
            </a:r>
            <a:r>
              <a:rPr lang="it-IT" altLang="it-IT" sz="4000">
                <a:solidFill>
                  <a:srgbClr val="003366"/>
                </a:solidFill>
                <a:latin typeface="Times New Roman" pitchFamily="18" charset="0"/>
              </a:rPr>
              <a:t>Come calcoliamo F</a:t>
            </a:r>
            <a:r>
              <a:rPr lang="it-IT" altLang="it-IT" sz="4000" baseline="-25000">
                <a:solidFill>
                  <a:srgbClr val="003366"/>
                </a:solidFill>
                <a:latin typeface="Times New Roman" pitchFamily="18" charset="0"/>
              </a:rPr>
              <a:t>n</a:t>
            </a:r>
            <a:r>
              <a:rPr lang="it-IT" altLang="it-IT" sz="1400" baseline="-2500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it-IT" altLang="it-IT" sz="4000">
                <a:solidFill>
                  <a:srgbClr val="0033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970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1371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mtClean="0"/>
              <a:t>Primi numeri della </a:t>
            </a:r>
            <a:r>
              <a:rPr lang="it-IT" altLang="it-IT" smtClean="0">
                <a:solidFill>
                  <a:srgbClr val="FFFF00"/>
                </a:solidFill>
              </a:rPr>
              <a:t>sequenza di Fibonacci</a:t>
            </a:r>
            <a:r>
              <a:rPr lang="it-IT" altLang="it-IT" smtClean="0"/>
              <a:t>: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1, 1, 2, 3, 5, 8, 13, 21, 34, </a:t>
            </a:r>
            <a:r>
              <a:rPr lang="en-US" altLang="it-IT" smtClean="0"/>
              <a:t>55, 89, 144, 233, 377, 610, 987, 1597, F</a:t>
            </a:r>
            <a:r>
              <a:rPr lang="en-US" altLang="it-IT" baseline="-25000" smtClean="0"/>
              <a:t>18</a:t>
            </a:r>
            <a:r>
              <a:rPr lang="en-US" altLang="it-IT" smtClean="0"/>
              <a:t>=2584,…</a:t>
            </a: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2511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nimBg="1"/>
      <p:bldP spid="1075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072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4094EA1-7E6F-4E41-ABBB-36715ABCF702}" type="slidenum">
              <a:rPr lang="it-IT" altLang="it-IT" sz="1400" smtClean="0">
                <a:solidFill>
                  <a:schemeClr val="bg1"/>
                </a:solidFill>
              </a:rPr>
              <a:pPr/>
              <a:t>13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7772400" cy="1143000"/>
          </a:xfrm>
        </p:spPr>
        <p:txBody>
          <a:bodyPr/>
          <a:lstStyle/>
          <a:p>
            <a:pPr algn="r" eaLnBrk="1" hangingPunct="1"/>
            <a:r>
              <a:rPr lang="it-IT" smtClean="0"/>
              <a:t>Digressione: la sezione aurea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412875"/>
            <a:ext cx="8062913" cy="1879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smtClean="0"/>
              <a:t>Rapporto </a:t>
            </a:r>
            <a:r>
              <a:rPr lang="it-IT" smtClean="0">
                <a:solidFill>
                  <a:srgbClr val="FFFF00"/>
                </a:solidFill>
                <a:sym typeface="Symbol" pitchFamily="18" charset="2"/>
              </a:rPr>
              <a:t></a:t>
            </a:r>
            <a:r>
              <a:rPr lang="it-IT" smtClean="0"/>
              <a:t> fra due grandezze disuguali </a:t>
            </a:r>
            <a:r>
              <a:rPr lang="it-IT" smtClean="0">
                <a:solidFill>
                  <a:srgbClr val="FFFF00"/>
                </a:solidFill>
              </a:rPr>
              <a:t>a</a:t>
            </a:r>
            <a:r>
              <a:rPr lang="it-IT" smtClean="0"/>
              <a:t>&gt;</a:t>
            </a:r>
            <a:r>
              <a:rPr lang="it-IT" smtClean="0">
                <a:solidFill>
                  <a:srgbClr val="FFFF00"/>
                </a:solidFill>
              </a:rPr>
              <a:t>b</a:t>
            </a:r>
            <a:r>
              <a:rPr lang="it-IT" smtClean="0"/>
              <a:t>, in </a:t>
            </a:r>
          </a:p>
          <a:p>
            <a:pPr marL="0" indent="0" eaLnBrk="1" hangingPunct="1">
              <a:buFontTx/>
              <a:buNone/>
            </a:pPr>
            <a:r>
              <a:rPr lang="it-IT" smtClean="0"/>
              <a:t>cui </a:t>
            </a:r>
            <a:r>
              <a:rPr lang="it-IT" smtClean="0">
                <a:solidFill>
                  <a:srgbClr val="FFFF00"/>
                </a:solidFill>
              </a:rPr>
              <a:t>a</a:t>
            </a:r>
            <a:r>
              <a:rPr lang="it-IT" smtClean="0"/>
              <a:t> è medio proporzionale tra </a:t>
            </a:r>
            <a:r>
              <a:rPr lang="it-IT" smtClean="0">
                <a:solidFill>
                  <a:srgbClr val="FFFF00"/>
                </a:solidFill>
              </a:rPr>
              <a:t>b</a:t>
            </a:r>
            <a:r>
              <a:rPr lang="it-IT" smtClean="0"/>
              <a:t> e </a:t>
            </a:r>
            <a:r>
              <a:rPr lang="it-IT" smtClean="0">
                <a:solidFill>
                  <a:srgbClr val="FFFF00"/>
                </a:solidFill>
              </a:rPr>
              <a:t>a+b</a:t>
            </a:r>
          </a:p>
          <a:p>
            <a:pPr marL="0" indent="0" algn="ctr" eaLnBrk="1" hangingPunct="1">
              <a:buFontTx/>
              <a:buNone/>
            </a:pPr>
            <a:r>
              <a:rPr lang="it-IT" smtClean="0"/>
              <a:t> </a:t>
            </a:r>
            <a:r>
              <a:rPr lang="it-IT" b="1" smtClean="0">
                <a:solidFill>
                  <a:srgbClr val="FFFF00"/>
                </a:solidFill>
              </a:rPr>
              <a:t>(a+b) : a = a : b</a:t>
            </a:r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1979613" y="3571875"/>
            <a:ext cx="496887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27" name="Oval 5"/>
          <p:cNvSpPr>
            <a:spLocks noChangeArrowheads="1"/>
          </p:cNvSpPr>
          <p:nvPr/>
        </p:nvSpPr>
        <p:spPr bwMode="auto">
          <a:xfrm>
            <a:off x="5219700" y="3500438"/>
            <a:ext cx="179388" cy="179387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3255963" y="30908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5908675" y="30686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>
                <a:solidFill>
                  <a:srgbClr val="FFFF00"/>
                </a:solidFill>
              </a:rPr>
              <a:t>b</a:t>
            </a:r>
          </a:p>
        </p:txBody>
      </p:sp>
      <p:pic>
        <p:nvPicPr>
          <p:cNvPr id="30730" name="Picture 13" descr=" {b \phi + b \over b\phi} = {b \phi \over b} \quad \Rightarrow  \quad {\not b (\phi + 1) \over \not b\phi} = {\not b\phi \over \not b} \quad \Rightarrow  \quad \phi + 1 = \phi^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24400"/>
            <a:ext cx="8066087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5" descr="{a+b \over a} = {a \over b}=  \p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60800"/>
            <a:ext cx="2232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2" name="Text Box 16"/>
          <p:cNvSpPr txBox="1">
            <a:spLocks noChangeArrowheads="1"/>
          </p:cNvSpPr>
          <p:nvPr/>
        </p:nvSpPr>
        <p:spPr bwMode="auto">
          <a:xfrm>
            <a:off x="3276600" y="3879850"/>
            <a:ext cx="2792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sz="3200">
                <a:solidFill>
                  <a:schemeClr val="bg1"/>
                </a:solidFill>
              </a:rPr>
              <a:t>e ponendo </a:t>
            </a:r>
            <a:r>
              <a:rPr lang="it-IT" sz="3200">
                <a:solidFill>
                  <a:srgbClr val="FFFF00"/>
                </a:solidFill>
              </a:rPr>
              <a:t>a=b</a:t>
            </a:r>
            <a:r>
              <a:rPr lang="it-IT" sz="3200">
                <a:solidFill>
                  <a:srgbClr val="FFFF00"/>
                </a:solidFill>
                <a:sym typeface="Symbol" pitchFamily="18" charset="2"/>
              </a:rPr>
              <a:t></a:t>
            </a:r>
          </a:p>
        </p:txBody>
      </p:sp>
      <p:pic>
        <p:nvPicPr>
          <p:cNvPr id="30733" name="Picture 22" descr="\phi = \frac{1 + \sqrt{5}}{2} \approx 1,618\,033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661025"/>
            <a:ext cx="32400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589588"/>
            <a:ext cx="33131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2227263"/>
            <a:ext cx="89535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6" name="Text Box 7"/>
          <p:cNvSpPr txBox="1">
            <a:spLocks noChangeArrowheads="1"/>
          </p:cNvSpPr>
          <p:nvPr/>
        </p:nvSpPr>
        <p:spPr bwMode="auto">
          <a:xfrm>
            <a:off x="8027988" y="35004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30737" name="Text Box 6"/>
          <p:cNvSpPr txBox="1">
            <a:spLocks noChangeArrowheads="1"/>
          </p:cNvSpPr>
          <p:nvPr/>
        </p:nvSpPr>
        <p:spPr bwMode="auto">
          <a:xfrm>
            <a:off x="8677275" y="26797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>
                <a:solidFill>
                  <a:srgbClr val="FFFF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141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174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5F2B378-62DC-43A2-89FD-6F548E4E741B}" type="slidenum">
              <a:rPr lang="it-IT" altLang="it-IT" sz="1400" smtClean="0">
                <a:solidFill>
                  <a:schemeClr val="bg1"/>
                </a:solidFill>
              </a:rPr>
              <a:pPr/>
              <a:t>14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65238"/>
            <a:ext cx="86868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Keplero</a:t>
            </a:r>
            <a:r>
              <a:rPr lang="it-IT" altLang="it-IT" dirty="0" smtClean="0"/>
              <a:t> [1571-1630] osservò che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altLang="it-IT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altLang="it-IT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dirty="0" smtClean="0"/>
              <a:t>da cui si può dimostrare che la soluzione in </a:t>
            </a:r>
            <a:r>
              <a:rPr lang="it-IT" altLang="it-IT" dirty="0" smtClean="0">
                <a:solidFill>
                  <a:srgbClr val="FFCC00"/>
                </a:solidFill>
              </a:rPr>
              <a:t>forma chiusa </a:t>
            </a:r>
            <a:r>
              <a:rPr lang="it-IT" altLang="it-IT" dirty="0" smtClean="0"/>
              <a:t>della sequenza di Fibonacci, nota come </a:t>
            </a:r>
            <a:r>
              <a:rPr lang="it-IT" altLang="it-IT" dirty="0" smtClean="0">
                <a:solidFill>
                  <a:srgbClr val="FFFF00"/>
                </a:solidFill>
              </a:rPr>
              <a:t>formula di </a:t>
            </a:r>
            <a:r>
              <a:rPr lang="it-IT" altLang="it-IT" dirty="0" err="1" smtClean="0">
                <a:solidFill>
                  <a:srgbClr val="FFFF00"/>
                </a:solidFill>
              </a:rPr>
              <a:t>Binet</a:t>
            </a:r>
            <a:r>
              <a:rPr lang="it-IT" altLang="it-IT" b="1" dirty="0" smtClean="0">
                <a:solidFill>
                  <a:srgbClr val="FFFF00"/>
                </a:solidFill>
              </a:rPr>
              <a:t> </a:t>
            </a:r>
            <a:r>
              <a:rPr lang="it-IT" altLang="it-IT" b="1" dirty="0" smtClean="0"/>
              <a:t>[</a:t>
            </a:r>
            <a:r>
              <a:rPr lang="it-IT" dirty="0" smtClean="0"/>
              <a:t>1786-1856], è</a:t>
            </a:r>
            <a:r>
              <a:rPr lang="it-IT" altLang="it-IT" dirty="0" smtClean="0"/>
              <a:t>: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Un approccio numerico</a:t>
            </a: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18025"/>
            <a:ext cx="42291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751" name="Object 10"/>
          <p:cNvGraphicFramePr>
            <a:graphicFrameLocks noChangeAspect="1"/>
          </p:cNvGraphicFramePr>
          <p:nvPr/>
        </p:nvGraphicFramePr>
        <p:xfrm>
          <a:off x="3421063" y="1916113"/>
          <a:ext cx="187166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4" imgW="926698" imgH="406224" progId="Equation.3">
                  <p:embed/>
                </p:oleObj>
              </mc:Choice>
              <mc:Fallback>
                <p:oleObj name="Equation" r:id="rId4" imgW="926698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1916113"/>
                        <a:ext cx="1871662" cy="820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77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277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95F75A4-FDFA-4D22-A79F-1D498ACFB909}" type="slidenum">
              <a:rPr lang="it-IT" altLang="it-IT" sz="1400" smtClean="0">
                <a:solidFill>
                  <a:schemeClr val="bg1"/>
                </a:solidFill>
              </a:rPr>
              <a:pPr/>
              <a:t>15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Algoritmo </a:t>
            </a:r>
            <a:r>
              <a:rPr lang="it-IT" altLang="it-IT" sz="4000" b="1">
                <a:solidFill>
                  <a:schemeClr val="bg1"/>
                </a:solidFill>
                <a:latin typeface="Courier" pitchFamily="49" charset="0"/>
              </a:rPr>
              <a:t>fibonacci1</a:t>
            </a:r>
            <a:endParaRPr lang="it-IT" altLang="it-IT" sz="4000" b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2773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830580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379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1308BF9-4A51-42E3-B4C4-6EEDD9297816}" type="slidenum">
              <a:rPr lang="it-IT" altLang="it-IT" sz="1400" smtClean="0">
                <a:solidFill>
                  <a:schemeClr val="bg1"/>
                </a:solidFill>
              </a:rPr>
              <a:pPr/>
              <a:t>16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08520" y="548680"/>
            <a:ext cx="9252520" cy="1828800"/>
          </a:xfrm>
        </p:spPr>
        <p:txBody>
          <a:bodyPr/>
          <a:lstStyle/>
          <a:p>
            <a:pPr eaLnBrk="1" hangingPunct="1"/>
            <a:r>
              <a:rPr lang="it-IT" altLang="it-IT" sz="2400" dirty="0" smtClean="0"/>
              <a:t>Molto </a:t>
            </a:r>
            <a:r>
              <a:rPr lang="it-IT" altLang="it-IT" sz="2400" dirty="0" smtClean="0">
                <a:solidFill>
                  <a:srgbClr val="FFFF00"/>
                </a:solidFill>
              </a:rPr>
              <a:t>efficiente</a:t>
            </a:r>
            <a:r>
              <a:rPr lang="it-IT" altLang="it-IT" sz="2400" dirty="0" smtClean="0"/>
              <a:t>: una sola linea di codice mandata in esecuzione (sebbene stiamo trascurando la complessità dell’operazione in essa contenuta)!</a:t>
            </a:r>
          </a:p>
          <a:p>
            <a:pPr eaLnBrk="1" hangingPunct="1"/>
            <a:r>
              <a:rPr lang="it-IT" altLang="it-IT" sz="2400" dirty="0" smtClean="0"/>
              <a:t>Ma siamo sicuri che sia </a:t>
            </a:r>
            <a:r>
              <a:rPr lang="it-IT" altLang="it-IT" sz="2400" dirty="0" smtClean="0">
                <a:solidFill>
                  <a:srgbClr val="FFFF00"/>
                </a:solidFill>
              </a:rPr>
              <a:t>corretto</a:t>
            </a:r>
            <a:r>
              <a:rPr lang="it-IT" altLang="it-IT" sz="2400" dirty="0" smtClean="0"/>
              <a:t>? Sulla RAM (modello astratto) con celle di memoria infinite sì, ma su un modello di calcolo reale, con quale </a:t>
            </a:r>
            <a:r>
              <a:rPr lang="it-IT" altLang="it-IT" sz="2400" dirty="0" smtClean="0">
                <a:solidFill>
                  <a:srgbClr val="FFFF00"/>
                </a:solidFill>
              </a:rPr>
              <a:t>accuratezza</a:t>
            </a:r>
            <a:r>
              <a:rPr lang="it-IT" altLang="it-IT" sz="2400" dirty="0" smtClean="0"/>
              <a:t> devo fissare </a:t>
            </a:r>
            <a:r>
              <a:rPr lang="it-IT" altLang="it-IT" sz="2400" dirty="0" smtClean="0">
                <a:sym typeface="Symbol" pitchFamily="18" charset="2"/>
              </a:rPr>
              <a:t> e  per ottenere un risultato corretto?</a:t>
            </a:r>
          </a:p>
          <a:p>
            <a:pPr eaLnBrk="1" hangingPunct="1"/>
            <a:r>
              <a:rPr lang="it-IT" altLang="it-IT" sz="2400" dirty="0" smtClean="0">
                <a:sym typeface="Symbol" pitchFamily="18" charset="2"/>
              </a:rPr>
              <a:t>Ad esempio, con 3 cifre decimali: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black">
          <a:xfrm>
            <a:off x="590872" y="-99392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chemeClr val="bg1"/>
                </a:solidFill>
                <a:latin typeface="Times New Roman" pitchFamily="18" charset="0"/>
              </a:rPr>
              <a:t>Correttezza ed efficienza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4572000" y="2345507"/>
            <a:ext cx="319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ˆ</a:t>
            </a:r>
            <a:endParaRPr lang="en-US" altLang="it-IT" sz="3200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147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429000"/>
            <a:ext cx="441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7532" name="Group 76"/>
          <p:cNvGraphicFramePr>
            <a:graphicFrameLocks noGrp="1"/>
          </p:cNvGraphicFramePr>
          <p:nvPr/>
        </p:nvGraphicFramePr>
        <p:xfrm>
          <a:off x="457200" y="4138613"/>
          <a:ext cx="8382000" cy="2255837"/>
        </p:xfrm>
        <a:graphic>
          <a:graphicData uri="http://schemas.openxmlformats.org/drawingml/2006/table">
            <a:tbl>
              <a:tblPr/>
              <a:tblGrid>
                <a:gridCol w="1066800"/>
                <a:gridCol w="3124200"/>
                <a:gridCol w="2971800"/>
                <a:gridCol w="1219200"/>
              </a:tblGrid>
              <a:tr h="609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urier" pitchFamily="49" charset="0"/>
                          <a:sym typeface="Symbol" pitchFamily="18" charset="2"/>
                        </a:rPr>
                        <a:t>fibonacci1</a:t>
                      </a: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(n)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arrotondamento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</a:t>
                      </a:r>
                      <a:r>
                        <a:rPr kumimoji="0" lang="it-IT" altLang="it-IT" sz="3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1.99992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986.698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987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987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2583.1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2583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2584</a:t>
                      </a:r>
                      <a:endParaRPr kumimoji="0" lang="en-US" altLang="it-IT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7533" name="AutoShape 77"/>
          <p:cNvSpPr>
            <a:spLocks noChangeArrowheads="1"/>
          </p:cNvSpPr>
          <p:nvPr/>
        </p:nvSpPr>
        <p:spPr bwMode="auto">
          <a:xfrm>
            <a:off x="7772400" y="5891213"/>
            <a:ext cx="914400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7534" name="AutoShape 78"/>
          <p:cNvSpPr>
            <a:spLocks noChangeArrowheads="1"/>
          </p:cNvSpPr>
          <p:nvPr/>
        </p:nvSpPr>
        <p:spPr bwMode="auto">
          <a:xfrm>
            <a:off x="5651500" y="5913438"/>
            <a:ext cx="914400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26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/>
      <p:bldP spid="147533" grpId="0" animBg="1"/>
      <p:bldP spid="1475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481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592AE79-AE4D-43AF-BD97-18AFEA9D5929}" type="slidenum">
              <a:rPr lang="it-IT" altLang="it-IT" sz="1400" smtClean="0">
                <a:solidFill>
                  <a:schemeClr val="bg1"/>
                </a:solidFill>
              </a:rPr>
              <a:pPr/>
              <a:t>17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Algoritmo </a:t>
            </a:r>
            <a:r>
              <a:rPr lang="it-IT" altLang="it-IT" sz="4000" b="1">
                <a:solidFill>
                  <a:schemeClr val="bg1"/>
                </a:solidFill>
                <a:latin typeface="Courier" pitchFamily="49" charset="0"/>
              </a:rPr>
              <a:t>fibonacci2</a:t>
            </a:r>
            <a:endParaRPr lang="it-IT" altLang="it-IT" sz="4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457200" y="3200400"/>
            <a:ext cx="81534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altLang="it-IT">
              <a:solidFill>
                <a:srgbClr val="FFFF9B"/>
              </a:solidFill>
            </a:endParaRPr>
          </a:p>
        </p:txBody>
      </p:sp>
      <p:sp>
        <p:nvSpPr>
          <p:cNvPr id="34822" name="Rectangle 8"/>
          <p:cNvSpPr>
            <a:spLocks noChangeArrowheads="1"/>
          </p:cNvSpPr>
          <p:nvPr/>
        </p:nvSpPr>
        <p:spPr bwMode="auto">
          <a:xfrm>
            <a:off x="754063" y="3187700"/>
            <a:ext cx="764698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altLang="it-IT" sz="3200" b="1">
                <a:latin typeface="Times New Roman" pitchFamily="18" charset="0"/>
              </a:rPr>
              <a:t>algoritmo</a:t>
            </a:r>
            <a:r>
              <a:rPr lang="it-IT" altLang="it-IT" sz="3200">
                <a:latin typeface="Times New Roman" pitchFamily="18" charset="0"/>
              </a:rPr>
              <a:t> </a:t>
            </a:r>
            <a:r>
              <a:rPr lang="it-IT" altLang="it-IT" sz="3200">
                <a:latin typeface="Courier" pitchFamily="49" charset="0"/>
              </a:rPr>
              <a:t>fibonacci2</a:t>
            </a:r>
            <a:r>
              <a:rPr lang="it-IT" altLang="it-IT" sz="3200" i="1">
                <a:latin typeface="Times New Roman" pitchFamily="18" charset="0"/>
              </a:rPr>
              <a:t>(intero n) </a:t>
            </a: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  intero</a:t>
            </a:r>
          </a:p>
          <a:p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3200" b="1">
                <a:latin typeface="Times New Roman" pitchFamily="18" charset="0"/>
                <a:sym typeface="Symbol" pitchFamily="18" charset="2"/>
              </a:rPr>
              <a:t>if</a:t>
            </a: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3200">
                <a:latin typeface="Times New Roman" pitchFamily="18" charset="0"/>
                <a:sym typeface="Symbol" pitchFamily="18" charset="2"/>
              </a:rPr>
              <a:t>(n</a:t>
            </a:r>
            <a:r>
              <a:rPr lang="it-IT" altLang="it-IT" sz="80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3200">
                <a:latin typeface="Times New Roman" pitchFamily="18" charset="0"/>
                <a:sym typeface="Symbol" pitchFamily="18" charset="2"/>
              </a:rPr>
              <a:t>≤</a:t>
            </a:r>
            <a:r>
              <a:rPr lang="it-IT" altLang="it-IT" sz="80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3200">
                <a:latin typeface="Times New Roman" pitchFamily="18" charset="0"/>
                <a:sym typeface="Symbol" pitchFamily="18" charset="2"/>
              </a:rPr>
              <a:t>2)</a:t>
            </a: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3200" b="1">
                <a:latin typeface="Times New Roman" pitchFamily="18" charset="0"/>
                <a:sym typeface="Symbol" pitchFamily="18" charset="2"/>
              </a:rPr>
              <a:t>then return</a:t>
            </a: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3200">
                <a:latin typeface="Times New Roman" pitchFamily="18" charset="0"/>
                <a:sym typeface="Symbol" pitchFamily="18" charset="2"/>
              </a:rPr>
              <a:t>1</a:t>
            </a:r>
            <a:endParaRPr lang="it-IT" altLang="it-IT" sz="3200" i="1">
              <a:latin typeface="Times New Roman" pitchFamily="18" charset="0"/>
              <a:sym typeface="Symbol" pitchFamily="18" charset="2"/>
            </a:endParaRPr>
          </a:p>
          <a:p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3200" b="1">
                <a:latin typeface="Times New Roman" pitchFamily="18" charset="0"/>
                <a:sym typeface="Symbol" pitchFamily="18" charset="2"/>
              </a:rPr>
              <a:t>else</a:t>
            </a: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3200" b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3200">
                <a:latin typeface="Courier" pitchFamily="49" charset="0"/>
              </a:rPr>
              <a:t>fibonacci2</a:t>
            </a:r>
            <a:r>
              <a:rPr lang="it-IT" altLang="it-IT" sz="3200">
                <a:latin typeface="Times New Roman" pitchFamily="18" charset="0"/>
              </a:rPr>
              <a:t>(n-1)</a:t>
            </a:r>
            <a:r>
              <a:rPr lang="it-IT" altLang="it-IT" sz="3200" i="1">
                <a:latin typeface="Times New Roman" pitchFamily="18" charset="0"/>
              </a:rPr>
              <a:t> +</a:t>
            </a:r>
          </a:p>
          <a:p>
            <a:r>
              <a:rPr lang="it-IT" altLang="it-IT" sz="3200" i="1">
                <a:latin typeface="Times New Roman" pitchFamily="18" charset="0"/>
              </a:rPr>
              <a:t>                       </a:t>
            </a:r>
            <a:r>
              <a:rPr lang="it-IT" altLang="it-IT" sz="3200">
                <a:latin typeface="Courier" pitchFamily="49" charset="0"/>
              </a:rPr>
              <a:t>fibonacci2</a:t>
            </a:r>
            <a:r>
              <a:rPr lang="it-IT" altLang="it-IT" sz="3200">
                <a:latin typeface="Times New Roman" pitchFamily="18" charset="0"/>
              </a:rPr>
              <a:t>(n-2)</a:t>
            </a:r>
            <a:endParaRPr lang="en-US" altLang="it-IT" sz="3200">
              <a:latin typeface="Times New Roman" pitchFamily="18" charset="0"/>
            </a:endParaRPr>
          </a:p>
        </p:txBody>
      </p:sp>
      <p:sp>
        <p:nvSpPr>
          <p:cNvPr id="34823" name="Rectangle 11"/>
          <p:cNvSpPr>
            <a:spLocks noChangeArrowheads="1"/>
          </p:cNvSpPr>
          <p:nvPr/>
        </p:nvSpPr>
        <p:spPr bwMode="auto">
          <a:xfrm>
            <a:off x="457200" y="1341438"/>
            <a:ext cx="82296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3400">
                <a:solidFill>
                  <a:schemeClr val="bg1"/>
                </a:solidFill>
                <a:latin typeface="Times New Roman" pitchFamily="18" charset="0"/>
              </a:rPr>
              <a:t>Poiché </a:t>
            </a:r>
            <a:r>
              <a:rPr lang="it-IT" altLang="it-IT" sz="3400">
                <a:solidFill>
                  <a:schemeClr val="bg1"/>
                </a:solidFill>
                <a:latin typeface="Courier" pitchFamily="49" charset="0"/>
              </a:rPr>
              <a:t>fibonacci1</a:t>
            </a:r>
            <a:r>
              <a:rPr lang="it-IT" altLang="it-IT" sz="3400">
                <a:solidFill>
                  <a:schemeClr val="bg1"/>
                </a:solidFill>
                <a:latin typeface="Times New Roman" pitchFamily="18" charset="0"/>
              </a:rPr>
              <a:t> non è corretto, un approccio alternativo consiste nell’utilizzare direttamente la definizione </a:t>
            </a:r>
            <a:r>
              <a:rPr lang="it-IT" altLang="it-IT" sz="3400">
                <a:solidFill>
                  <a:srgbClr val="FFFF00"/>
                </a:solidFill>
                <a:latin typeface="Times New Roman" pitchFamily="18" charset="0"/>
              </a:rPr>
              <a:t>ricorsiva</a:t>
            </a:r>
            <a:r>
              <a:rPr lang="it-IT" altLang="it-IT" sz="340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US" altLang="it-IT" sz="34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584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702DD29-B81E-411F-81E3-06590086673C}" type="slidenum">
              <a:rPr lang="it-IT" altLang="it-IT" sz="1400" smtClean="0">
                <a:solidFill>
                  <a:schemeClr val="bg1"/>
                </a:solidFill>
              </a:rPr>
              <a:pPr/>
              <a:t>18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305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dirty="0" smtClean="0"/>
              <a:t>Per valutare il </a:t>
            </a:r>
            <a:r>
              <a:rPr lang="it-IT" altLang="it-IT" dirty="0" smtClean="0">
                <a:solidFill>
                  <a:srgbClr val="FFFF00"/>
                </a:solidFill>
              </a:rPr>
              <a:t>tempo di esecuzione</a:t>
            </a:r>
            <a:r>
              <a:rPr lang="it-IT" altLang="it-IT" dirty="0" smtClean="0"/>
              <a:t>, calcoliamo il </a:t>
            </a:r>
            <a:r>
              <a:rPr lang="it-IT" altLang="it-IT" dirty="0" smtClean="0">
                <a:solidFill>
                  <a:srgbClr val="FFFF00"/>
                </a:solidFill>
              </a:rPr>
              <a:t>numero di linee di codice T(n)</a:t>
            </a:r>
            <a:r>
              <a:rPr lang="it-IT" altLang="it-IT" dirty="0" smtClean="0"/>
              <a:t> mandate in esecuzione </a:t>
            </a:r>
            <a:endParaRPr lang="it-IT" altLang="it-IT" sz="1600" dirty="0" smtClean="0"/>
          </a:p>
          <a:p>
            <a:pPr eaLnBrk="1" hangingPunct="1">
              <a:defRPr/>
            </a:pPr>
            <a:r>
              <a:rPr lang="it-IT" altLang="it-IT" dirty="0" smtClean="0"/>
              <a:t>Se n≤2: una sola linea di codice</a:t>
            </a:r>
          </a:p>
          <a:p>
            <a:pPr eaLnBrk="1" hangingPunct="1">
              <a:defRPr/>
            </a:pPr>
            <a:r>
              <a:rPr lang="it-IT" altLang="it-IT" dirty="0" smtClean="0"/>
              <a:t>Se n=3: quattro linee di codice, due per la chiamata </a:t>
            </a:r>
            <a:r>
              <a:rPr lang="it-IT" altLang="it-IT" sz="2800" dirty="0" smtClean="0">
                <a:latin typeface="Courier" pitchFamily="49" charset="0"/>
              </a:rPr>
              <a:t>fibonacci2(3)</a:t>
            </a:r>
            <a:r>
              <a:rPr lang="it-IT" altLang="it-IT" dirty="0" smtClean="0"/>
              <a:t>, una per la chiamata </a:t>
            </a:r>
            <a:r>
              <a:rPr lang="it-IT" altLang="it-IT" sz="2800" dirty="0" smtClean="0">
                <a:latin typeface="Courier" pitchFamily="49" charset="0"/>
              </a:rPr>
              <a:t>fibonacci2(2)</a:t>
            </a:r>
            <a:r>
              <a:rPr lang="it-IT" altLang="it-IT" dirty="0" smtClean="0"/>
              <a:t> e una per la chiamata </a:t>
            </a:r>
            <a:r>
              <a:rPr lang="it-IT" altLang="it-IT" sz="2800" dirty="0" smtClean="0">
                <a:latin typeface="Courier" pitchFamily="49" charset="0"/>
              </a:rPr>
              <a:t>fibonacci2(1)</a:t>
            </a:r>
            <a:r>
              <a:rPr lang="it-IT" altLang="it-IT" sz="2800" dirty="0" smtClean="0">
                <a:latin typeface="+mj-lt"/>
              </a:rPr>
              <a:t>, cioè    					          </a:t>
            </a:r>
            <a:r>
              <a:rPr lang="it-IT" altLang="it-IT" sz="2800" dirty="0" smtClean="0">
                <a:solidFill>
                  <a:srgbClr val="FFFF00"/>
                </a:solidFill>
                <a:latin typeface="+mj-lt"/>
              </a:rPr>
              <a:t>T(3)=2+T(2)</a:t>
            </a:r>
            <a:r>
              <a:rPr lang="it-IT" altLang="it-IT" sz="2800" dirty="0" err="1" smtClean="0">
                <a:solidFill>
                  <a:srgbClr val="FFFF00"/>
                </a:solidFill>
                <a:latin typeface="+mj-lt"/>
              </a:rPr>
              <a:t>+T</a:t>
            </a:r>
            <a:r>
              <a:rPr lang="it-IT" altLang="it-IT" sz="2800" dirty="0" smtClean="0">
                <a:solidFill>
                  <a:srgbClr val="FFFF00"/>
                </a:solidFill>
                <a:latin typeface="+mj-lt"/>
              </a:rPr>
              <a:t>(1)=2+1+1=4</a:t>
            </a:r>
            <a:r>
              <a:rPr lang="it-IT" altLang="it-IT" sz="2800" dirty="0" smtClean="0">
                <a:solidFill>
                  <a:srgbClr val="FFFF00"/>
                </a:solidFill>
                <a:latin typeface="Courier" pitchFamily="49" charset="0"/>
              </a:rPr>
              <a:t>  </a:t>
            </a:r>
          </a:p>
          <a:p>
            <a:pPr eaLnBrk="1" hangingPunct="1">
              <a:buFontTx/>
              <a:buNone/>
              <a:defRPr/>
            </a:pPr>
            <a:endParaRPr lang="it-IT" altLang="it-IT" dirty="0" smtClean="0"/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Correttezza? </a:t>
            </a:r>
            <a:r>
              <a:rPr lang="it-IT" altLang="it-IT" sz="2800">
                <a:solidFill>
                  <a:schemeClr val="bg1"/>
                </a:solidFill>
                <a:latin typeface="Times New Roman" pitchFamily="18" charset="0"/>
              </a:rPr>
              <a:t>Corretto per definizione</a:t>
            </a: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!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Efficienza?</a:t>
            </a:r>
          </a:p>
        </p:txBody>
      </p:sp>
    </p:spTree>
    <p:extLst>
      <p:ext uri="{BB962C8B-B14F-4D97-AF65-F5344CB8AC3E}">
        <p14:creationId xmlns:p14="http://schemas.microsoft.com/office/powerpoint/2010/main" val="43222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686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01FDBB6-E54E-444E-9FC0-4F2AB23831D3}" type="slidenum">
              <a:rPr lang="it-IT" altLang="it-IT" sz="1400" smtClean="0">
                <a:solidFill>
                  <a:schemeClr val="bg1"/>
                </a:solidFill>
              </a:rPr>
              <a:pPr/>
              <a:t>19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Relazione di ricorrenza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609600" y="1812925"/>
            <a:ext cx="830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3000">
                <a:solidFill>
                  <a:schemeClr val="bg1"/>
                </a:solidFill>
                <a:latin typeface="Times New Roman" pitchFamily="18" charset="0"/>
              </a:rPr>
              <a:t>Per </a:t>
            </a:r>
            <a:r>
              <a:rPr lang="it-IT" altLang="it-IT" sz="3000">
                <a:solidFill>
                  <a:srgbClr val="FFFF00"/>
                </a:solidFill>
                <a:latin typeface="Times New Roman" pitchFamily="18" charset="0"/>
              </a:rPr>
              <a:t>n </a:t>
            </a:r>
            <a:r>
              <a:rPr lang="it-IT" altLang="it-IT" sz="3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≥3</a:t>
            </a:r>
            <a:r>
              <a:rPr lang="it-IT" altLang="it-IT" sz="3000">
                <a:solidFill>
                  <a:schemeClr val="bg1"/>
                </a:solidFill>
                <a:latin typeface="Times New Roman" pitchFamily="18" charset="0"/>
              </a:rPr>
              <a:t>, in ogni chiamata si eseguono due linee di codice, oltre a quelle eseguite nelle chiamate ricorsive</a:t>
            </a:r>
            <a:endParaRPr lang="en-US" altLang="it-IT" sz="3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381000" y="3384550"/>
            <a:ext cx="830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000">
                <a:solidFill>
                  <a:srgbClr val="FFFF00"/>
                </a:solidFill>
                <a:latin typeface="Times New Roman" pitchFamily="18" charset="0"/>
              </a:rPr>
              <a:t>T(n) = 2 + T(n-1) + T(n-2)      n </a:t>
            </a:r>
            <a:r>
              <a:rPr lang="it-IT" altLang="it-IT" sz="3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≥ 3</a:t>
            </a: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609600" y="4343400"/>
            <a:ext cx="830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3000">
                <a:solidFill>
                  <a:schemeClr val="bg1"/>
                </a:solidFill>
                <a:latin typeface="Times New Roman" pitchFamily="18" charset="0"/>
              </a:rPr>
              <a:t>In generale, il tempo di esecuzione di un algoritmo ricorsivo è pari al tempo speso all’interno della chiamata più il tempo speso nelle chiamate ricorsive</a:t>
            </a:r>
            <a:endParaRPr lang="en-US" altLang="it-IT" sz="3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3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Riepilogo: gerarchia delle classi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85720" y="1643050"/>
            <a:ext cx="8358246" cy="457203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683568" y="2298134"/>
            <a:ext cx="7416824" cy="3291106"/>
          </a:xfrm>
          <a:prstGeom prst="ellips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1857356" y="3357562"/>
            <a:ext cx="4500594" cy="18716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2285984" y="3643314"/>
            <a:ext cx="3000396" cy="78581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86116" y="1928802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Decidibili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444208" y="364502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prstClr val="black"/>
                </a:solidFill>
              </a:rPr>
              <a:t>ExpTime</a:t>
            </a:r>
            <a:endParaRPr lang="it-IT" dirty="0" smtClean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(ARRESTO(k))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724268" y="3845486"/>
            <a:ext cx="134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P (ricerca)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508104" y="414908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NP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3131840" y="4478047"/>
            <a:ext cx="2376264" cy="607137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03848" y="4596949"/>
            <a:ext cx="253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NP-completi (SAT)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19464" y="6156012"/>
            <a:ext cx="216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Congettura P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≠ NP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 flipV="1">
            <a:off x="1043608" y="4596949"/>
            <a:ext cx="1944216" cy="15590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789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D185CF2-08A8-4830-A1C8-B03512935C16}" type="slidenum">
              <a:rPr lang="it-IT" altLang="it-IT" sz="1400" smtClean="0">
                <a:solidFill>
                  <a:schemeClr val="bg1"/>
                </a:solidFill>
              </a:rPr>
              <a:pPr/>
              <a:t>20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black">
          <a:xfrm>
            <a:off x="0" y="533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Albero della ricorsione di </a:t>
            </a:r>
            <a:r>
              <a:rPr lang="it-IT" altLang="it-IT" sz="4000" b="1">
                <a:solidFill>
                  <a:schemeClr val="bg1"/>
                </a:solidFill>
                <a:latin typeface="Courier" pitchFamily="49" charset="0"/>
              </a:rPr>
              <a:t>fibonacci2</a:t>
            </a: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3168650"/>
            <a:ext cx="8739188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381000" y="1431925"/>
            <a:ext cx="830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altLang="it-IT" sz="3000">
                <a:solidFill>
                  <a:schemeClr val="bg1"/>
                </a:solidFill>
                <a:latin typeface="Times New Roman" pitchFamily="18" charset="0"/>
              </a:rPr>
              <a:t> Utile per risolvere la relazione di ricorrenza </a:t>
            </a:r>
            <a:r>
              <a:rPr lang="it-IT" altLang="it-IT" sz="3000">
                <a:solidFill>
                  <a:srgbClr val="FFFF00"/>
                </a:solidFill>
                <a:latin typeface="Times New Roman" pitchFamily="18" charset="0"/>
              </a:rPr>
              <a:t>T(n)</a:t>
            </a:r>
            <a:endParaRPr lang="en-US" altLang="it-IT" sz="3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81000" y="1981200"/>
            <a:ext cx="8305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altLang="it-IT" sz="3000">
                <a:solidFill>
                  <a:schemeClr val="bg1"/>
                </a:solidFill>
                <a:latin typeface="Times New Roman" pitchFamily="18" charset="0"/>
              </a:rPr>
              <a:t> Ogni nodo corrisponde ad una chiamata ricorsiva</a:t>
            </a:r>
          </a:p>
          <a:p>
            <a:pPr>
              <a:buFontTx/>
              <a:buChar char="•"/>
            </a:pPr>
            <a:r>
              <a:rPr lang="it-IT" altLang="it-IT" sz="3000">
                <a:solidFill>
                  <a:schemeClr val="bg1"/>
                </a:solidFill>
                <a:latin typeface="Times New Roman" pitchFamily="18" charset="0"/>
              </a:rPr>
              <a:t> I </a:t>
            </a:r>
            <a:r>
              <a:rPr lang="it-IT" altLang="it-IT" sz="3000">
                <a:solidFill>
                  <a:srgbClr val="FFFF00"/>
                </a:solidFill>
                <a:latin typeface="Times New Roman" pitchFamily="18" charset="0"/>
              </a:rPr>
              <a:t>figli</a:t>
            </a:r>
            <a:r>
              <a:rPr lang="it-IT" altLang="it-IT" sz="3000">
                <a:solidFill>
                  <a:schemeClr val="bg1"/>
                </a:solidFill>
                <a:latin typeface="Times New Roman" pitchFamily="18" charset="0"/>
              </a:rPr>
              <a:t> di un nodo corrispondono alle sottochiamate </a:t>
            </a:r>
            <a:endParaRPr lang="en-US" altLang="it-IT" sz="3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891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8509538-284B-4D78-972A-E6527437B0E7}" type="slidenum">
              <a:rPr lang="it-IT" altLang="it-IT" sz="1400" smtClean="0">
                <a:solidFill>
                  <a:schemeClr val="bg1"/>
                </a:solidFill>
              </a:rPr>
              <a:pPr/>
              <a:t>21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black">
          <a:xfrm>
            <a:off x="304800" y="282575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sz="3600" b="1">
                <a:solidFill>
                  <a:schemeClr val="bg1"/>
                </a:solidFill>
                <a:latin typeface="Times New Roman" pitchFamily="18" charset="0"/>
              </a:rPr>
              <a:t>Alberi: qualche definizione</a:t>
            </a:r>
          </a:p>
        </p:txBody>
      </p:sp>
      <p:pic>
        <p:nvPicPr>
          <p:cNvPr id="389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52513"/>
            <a:ext cx="82042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250825" y="5070475"/>
            <a:ext cx="8748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d=2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it-IT">
                <a:solidFill>
                  <a:srgbClr val="FFFF00"/>
                </a:solidFill>
                <a:latin typeface="Times New Roman" pitchFamily="18" charset="0"/>
              </a:rPr>
              <a:t>albero binario</a:t>
            </a:r>
            <a:endParaRPr lang="en-US" altLang="it-IT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15900" y="4492625"/>
            <a:ext cx="8748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solidFill>
                  <a:srgbClr val="FFFF00"/>
                </a:solidFill>
                <a:latin typeface="Times New Roman" pitchFamily="18" charset="0"/>
              </a:rPr>
              <a:t>albero d-ario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: albero in cui tutti i nodi interni hanno (al più) 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d</a:t>
            </a:r>
            <a:r>
              <a:rPr lang="it-IT" altLang="it-IT">
                <a:solidFill>
                  <a:schemeClr val="bg1"/>
                </a:solidFill>
                <a:latin typeface="Times New Roman" pitchFamily="18" charset="0"/>
              </a:rPr>
              <a:t> figli</a:t>
            </a:r>
            <a:endParaRPr lang="en-US" altLang="it-IT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244475" y="5661025"/>
            <a:ext cx="8748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Un albero è</a:t>
            </a:r>
            <a:r>
              <a:rPr lang="it-IT">
                <a:solidFill>
                  <a:srgbClr val="FFFF00"/>
                </a:solidFill>
                <a:latin typeface="Times New Roman" pitchFamily="18" charset="0"/>
              </a:rPr>
              <a:t> strettamente binario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se tutti nodi interni hanno esattamente </a:t>
            </a:r>
            <a:r>
              <a:rPr lang="it-IT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 figli</a:t>
            </a:r>
            <a:endParaRPr lang="en-US" altLang="it-IT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/>
      <p:bldP spid="119815" grpId="0"/>
      <p:bldP spid="1198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3993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F48E80E-D9D2-4948-B92E-EBC99FAAB03C}" type="slidenum">
              <a:rPr lang="it-IT" altLang="it-IT" sz="1400" smtClean="0">
                <a:solidFill>
                  <a:schemeClr val="bg1"/>
                </a:solidFill>
              </a:rPr>
              <a:pPr/>
              <a:t>22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2743200"/>
          </a:xfrm>
        </p:spPr>
        <p:txBody>
          <a:bodyPr/>
          <a:lstStyle/>
          <a:p>
            <a:pPr eaLnBrk="1" hangingPunct="1"/>
            <a:r>
              <a:rPr lang="it-IT" altLang="it-IT" smtClean="0"/>
              <a:t>Etichettando i nodi dell’albero con il numero di linee di codice eseguite nella chiamata corrispondente:</a:t>
            </a:r>
          </a:p>
          <a:p>
            <a:pPr lvl="1" eaLnBrk="1" hangingPunct="1"/>
            <a:r>
              <a:rPr lang="it-IT" altLang="it-IT" smtClean="0"/>
              <a:t>I nodi interni hanno etichetta 2</a:t>
            </a:r>
          </a:p>
          <a:p>
            <a:pPr lvl="1" eaLnBrk="1" hangingPunct="1"/>
            <a:r>
              <a:rPr lang="it-IT" altLang="it-IT" smtClean="0"/>
              <a:t>Le foglie hanno etichetta 1</a:t>
            </a: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Calcolare T(n)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304800" y="4343400"/>
            <a:ext cx="8686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3200">
                <a:solidFill>
                  <a:schemeClr val="bg1"/>
                </a:solidFill>
                <a:latin typeface="Times New Roman" pitchFamily="18" charset="0"/>
              </a:rPr>
              <a:t>Per calcolare </a:t>
            </a:r>
            <a:r>
              <a:rPr lang="it-IT" altLang="it-IT" sz="3200">
                <a:solidFill>
                  <a:srgbClr val="FFFF00"/>
                </a:solidFill>
                <a:latin typeface="Times New Roman" pitchFamily="18" charset="0"/>
              </a:rPr>
              <a:t>T(n)</a:t>
            </a:r>
            <a:r>
              <a:rPr lang="it-IT" altLang="it-IT" sz="3200">
                <a:solidFill>
                  <a:schemeClr val="bg1"/>
                </a:solidFill>
                <a:latin typeface="Times New Roman" pitchFamily="18" charset="0"/>
              </a:rPr>
              <a:t>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800">
                <a:solidFill>
                  <a:schemeClr val="bg1"/>
                </a:solidFill>
                <a:latin typeface="Times New Roman" pitchFamily="18" charset="0"/>
              </a:rPr>
              <a:t>Contiamo il numero di foglie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800">
                <a:solidFill>
                  <a:schemeClr val="bg1"/>
                </a:solidFill>
                <a:latin typeface="Times New Roman" pitchFamily="18" charset="0"/>
              </a:rPr>
              <a:t>Contiamo il numero di nodi interni</a:t>
            </a:r>
          </a:p>
        </p:txBody>
      </p:sp>
    </p:spTree>
    <p:extLst>
      <p:ext uri="{BB962C8B-B14F-4D97-AF65-F5344CB8AC3E}">
        <p14:creationId xmlns:p14="http://schemas.microsoft.com/office/powerpoint/2010/main" val="127765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build="p"/>
      <p:bldP spid="15360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4096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386E445-5765-4184-98A0-B97D4E8F8889}" type="slidenum">
              <a:rPr lang="it-IT" altLang="it-IT" sz="1400" smtClean="0">
                <a:solidFill>
                  <a:schemeClr val="bg1"/>
                </a:solidFill>
              </a:rPr>
              <a:pPr/>
              <a:t>23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Calcolare T(n)</a:t>
            </a:r>
          </a:p>
        </p:txBody>
      </p:sp>
      <p:sp>
        <p:nvSpPr>
          <p:cNvPr id="194563" name="AutoShape 3"/>
          <p:cNvSpPr>
            <a:spLocks noChangeArrowheads="1"/>
          </p:cNvSpPr>
          <p:nvPr/>
        </p:nvSpPr>
        <p:spPr bwMode="auto">
          <a:xfrm>
            <a:off x="4038600" y="4724400"/>
            <a:ext cx="1219200" cy="609600"/>
          </a:xfrm>
          <a:prstGeom prst="downArrow">
            <a:avLst>
              <a:gd name="adj1" fmla="val 52083"/>
              <a:gd name="adj2" fmla="val 47917"/>
            </a:avLst>
          </a:prstGeom>
          <a:solidFill>
            <a:srgbClr val="E6E6E6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304800" y="5302250"/>
            <a:ext cx="868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</a:rPr>
              <a:t>In totale le linee di codice eseguite sono</a:t>
            </a: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it-IT" altLang="it-IT" sz="3200" dirty="0">
                <a:solidFill>
                  <a:srgbClr val="FFFF00"/>
                </a:solidFill>
                <a:latin typeface="Times New Roman" pitchFamily="18" charset="0"/>
              </a:rPr>
              <a:t>T(n)</a:t>
            </a:r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</a:rPr>
              <a:t> = F</a:t>
            </a:r>
            <a:r>
              <a:rPr lang="it-IT" altLang="it-IT" sz="3200" baseline="-25000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</a:rPr>
              <a:t> + 2 (F</a:t>
            </a:r>
            <a:r>
              <a:rPr lang="it-IT" altLang="it-IT" sz="3200" baseline="-25000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</a:rPr>
              <a:t>-1) = </a:t>
            </a:r>
            <a:r>
              <a:rPr lang="it-IT" altLang="it-IT" sz="3200" dirty="0">
                <a:solidFill>
                  <a:srgbClr val="FFFF00"/>
                </a:solidFill>
                <a:latin typeface="Times New Roman" pitchFamily="18" charset="0"/>
              </a:rPr>
              <a:t>3F</a:t>
            </a:r>
            <a:r>
              <a:rPr lang="it-IT" altLang="it-IT" sz="3200" baseline="-25000" dirty="0">
                <a:solidFill>
                  <a:srgbClr val="FFFF00"/>
                </a:solidFill>
                <a:latin typeface="Times New Roman" pitchFamily="18" charset="0"/>
              </a:rPr>
              <a:t>n</a:t>
            </a:r>
            <a:r>
              <a:rPr lang="it-IT" altLang="it-IT" sz="3200" dirty="0">
                <a:solidFill>
                  <a:srgbClr val="FFFF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519113" y="549275"/>
            <a:ext cx="7508875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Lemma 1:</a:t>
            </a:r>
          </a:p>
          <a:p>
            <a:r>
              <a:rPr lang="it-IT" altLang="it-IT">
                <a:solidFill>
                  <a:schemeClr val="bg1"/>
                </a:solidFill>
              </a:rPr>
              <a:t>Il numero di foglie dell’albero della ricorsione di </a:t>
            </a:r>
          </a:p>
          <a:p>
            <a:r>
              <a:rPr lang="it-IT" altLang="it-IT">
                <a:solidFill>
                  <a:schemeClr val="bg1"/>
                </a:solidFill>
                <a:latin typeface="Courier New" pitchFamily="49" charset="0"/>
              </a:rPr>
              <a:t>fibonacci2(n)</a:t>
            </a:r>
            <a:r>
              <a:rPr lang="it-IT" altLang="it-IT">
                <a:solidFill>
                  <a:schemeClr val="bg1"/>
                </a:solidFill>
              </a:rPr>
              <a:t> è pari a F</a:t>
            </a:r>
            <a:r>
              <a:rPr lang="it-IT" altLang="it-IT" baseline="-25000">
                <a:solidFill>
                  <a:schemeClr val="bg1"/>
                </a:solidFill>
              </a:rPr>
              <a:t>n</a:t>
            </a:r>
          </a:p>
          <a:p>
            <a:r>
              <a:rPr lang="it-IT">
                <a:solidFill>
                  <a:srgbClr val="FFFF00"/>
                </a:solidFill>
              </a:rPr>
              <a:t>dim </a:t>
            </a:r>
          </a:p>
          <a:p>
            <a:r>
              <a:rPr lang="it-IT">
                <a:solidFill>
                  <a:schemeClr val="bg1"/>
                </a:solidFill>
              </a:rPr>
              <a:t>(</a:t>
            </a:r>
            <a:r>
              <a:rPr lang="it-IT">
                <a:solidFill>
                  <a:srgbClr val="FFC000"/>
                </a:solidFill>
              </a:rPr>
              <a:t>da fare a casa</a:t>
            </a:r>
            <a:r>
              <a:rPr lang="it-IT">
                <a:solidFill>
                  <a:schemeClr val="bg1"/>
                </a:solidFill>
              </a:rPr>
              <a:t>, per induzione su </a:t>
            </a:r>
            <a:r>
              <a:rPr lang="it-IT" i="1">
                <a:solidFill>
                  <a:schemeClr val="bg1"/>
                </a:solidFill>
              </a:rPr>
              <a:t>n</a:t>
            </a:r>
            <a:r>
              <a:rPr lang="it-IT">
                <a:solidFill>
                  <a:schemeClr val="bg1"/>
                </a:solidFill>
              </a:rPr>
              <a:t>)</a:t>
            </a:r>
            <a:endParaRPr lang="en-US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539750" y="2489200"/>
            <a:ext cx="84963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Lemma 2:</a:t>
            </a:r>
          </a:p>
          <a:p>
            <a:r>
              <a:rPr lang="it-IT" altLang="it-IT">
                <a:solidFill>
                  <a:schemeClr val="bg1"/>
                </a:solidFill>
              </a:rPr>
              <a:t>Il numero di </a:t>
            </a:r>
            <a:r>
              <a:rPr lang="it-IT" altLang="it-IT">
                <a:solidFill>
                  <a:srgbClr val="FFCC00"/>
                </a:solidFill>
              </a:rPr>
              <a:t>nodi interni</a:t>
            </a:r>
            <a:r>
              <a:rPr lang="it-IT" altLang="it-IT">
                <a:solidFill>
                  <a:schemeClr val="bg1"/>
                </a:solidFill>
              </a:rPr>
              <a:t> di un albero strettamente binario (come l’albero della ricorsione di </a:t>
            </a:r>
            <a:r>
              <a:rPr lang="it-IT" altLang="it-IT">
                <a:solidFill>
                  <a:schemeClr val="bg1"/>
                </a:solidFill>
                <a:latin typeface="Courier New" pitchFamily="49" charset="0"/>
              </a:rPr>
              <a:t>fibonacci2(n)</a:t>
            </a:r>
            <a:r>
              <a:rPr lang="it-IT" altLang="it-IT">
                <a:solidFill>
                  <a:schemeClr val="bg1"/>
                </a:solidFill>
              </a:rPr>
              <a:t>) è pari al </a:t>
            </a:r>
            <a:r>
              <a:rPr lang="it-IT" altLang="it-IT">
                <a:solidFill>
                  <a:srgbClr val="FFCC00"/>
                </a:solidFill>
              </a:rPr>
              <a:t>numero di foglie -1</a:t>
            </a:r>
            <a:endParaRPr lang="it-IT" altLang="it-IT" baseline="-25000">
              <a:solidFill>
                <a:srgbClr val="FFCC00"/>
              </a:solidFill>
            </a:endParaRPr>
          </a:p>
          <a:p>
            <a:r>
              <a:rPr lang="it-IT">
                <a:solidFill>
                  <a:srgbClr val="FFFF00"/>
                </a:solidFill>
              </a:rPr>
              <a:t>dim </a:t>
            </a:r>
          </a:p>
          <a:p>
            <a:r>
              <a:rPr lang="it-IT">
                <a:solidFill>
                  <a:schemeClr val="bg1"/>
                </a:solidFill>
              </a:rPr>
              <a:t>(</a:t>
            </a:r>
            <a:r>
              <a:rPr lang="it-IT">
                <a:solidFill>
                  <a:srgbClr val="FFC000"/>
                </a:solidFill>
              </a:rPr>
              <a:t>da fare a casa</a:t>
            </a:r>
            <a:r>
              <a:rPr lang="it-IT">
                <a:solidFill>
                  <a:schemeClr val="bg1"/>
                </a:solidFill>
              </a:rPr>
              <a:t>, per induzione sul numero di </a:t>
            </a:r>
            <a:r>
              <a:rPr lang="it-IT">
                <a:solidFill>
                  <a:srgbClr val="FFCC00"/>
                </a:solidFill>
              </a:rPr>
              <a:t>nodi interni </a:t>
            </a:r>
            <a:r>
              <a:rPr lang="it-IT">
                <a:solidFill>
                  <a:schemeClr val="bg1"/>
                </a:solidFill>
              </a:rPr>
              <a:t>dell’albero)</a:t>
            </a:r>
            <a:endParaRPr lang="en-US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5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animBg="1"/>
      <p:bldP spid="1945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4198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E089B4D-1B5B-440B-9F5B-96E59522C080}" type="slidenum">
              <a:rPr lang="it-IT" altLang="it-IT" sz="1400" smtClean="0">
                <a:solidFill>
                  <a:schemeClr val="bg1"/>
                </a:solidFill>
              </a:rPr>
              <a:pPr/>
              <a:t>24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mtClean="0">
                <a:latin typeface="Courier" pitchFamily="49" charset="0"/>
              </a:rPr>
              <a:t>fibonacci2</a:t>
            </a:r>
            <a:r>
              <a:rPr lang="it-IT" altLang="it-IT" smtClean="0"/>
              <a:t> è un algoritmo lento, perché esegue un numero di linee di codice </a:t>
            </a:r>
            <a:r>
              <a:rPr lang="it-IT" altLang="it-IT" smtClean="0">
                <a:solidFill>
                  <a:srgbClr val="FFFF00"/>
                </a:solidFill>
              </a:rPr>
              <a:t>esponenziale</a:t>
            </a:r>
            <a:r>
              <a:rPr lang="it-IT" altLang="it-IT" smtClean="0"/>
              <a:t> in </a:t>
            </a:r>
            <a:r>
              <a:rPr lang="it-IT" altLang="it-IT" i="1" smtClean="0">
                <a:solidFill>
                  <a:srgbClr val="FFFF00"/>
                </a:solidFill>
              </a:rPr>
              <a:t>n</a:t>
            </a:r>
            <a:r>
              <a:rPr lang="it-IT" altLang="it-IT" smtClean="0"/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altLang="it-IT" sz="16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3600" smtClean="0"/>
              <a:t>T(n) ≈ F</a:t>
            </a:r>
            <a:r>
              <a:rPr lang="it-IT" altLang="it-IT" sz="3600" baseline="-25000" smtClean="0"/>
              <a:t>n</a:t>
            </a:r>
            <a:r>
              <a:rPr lang="it-IT" altLang="it-IT" sz="3600" smtClean="0"/>
              <a:t> ≈ </a:t>
            </a:r>
            <a:r>
              <a:rPr lang="it-IT" altLang="it-IT" sz="3600" smtClean="0">
                <a:sym typeface="Symbol" pitchFamily="18" charset="2"/>
              </a:rPr>
              <a:t></a:t>
            </a:r>
            <a:r>
              <a:rPr lang="it-IT" altLang="it-IT" sz="3600" baseline="30000" smtClean="0">
                <a:sym typeface="Symbol" pitchFamily="18" charset="2"/>
              </a:rPr>
              <a:t>n</a:t>
            </a:r>
            <a:endParaRPr lang="it-IT" altLang="it-IT" sz="2400" smtClean="0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Osservazioni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107950" y="3917950"/>
            <a:ext cx="917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800" i="1">
                <a:solidFill>
                  <a:schemeClr val="bg1"/>
                </a:solidFill>
              </a:rPr>
              <a:t>n </a:t>
            </a:r>
            <a:r>
              <a:rPr lang="en-US" sz="2800">
                <a:solidFill>
                  <a:schemeClr val="bg1"/>
                </a:solidFill>
              </a:rPr>
              <a:t>= 8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50825" y="3357563"/>
            <a:ext cx="6076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800">
                <a:solidFill>
                  <a:schemeClr val="bg1"/>
                </a:solidFill>
              </a:rPr>
              <a:t>Alcuni esempi di </a:t>
            </a:r>
            <a:r>
              <a:rPr lang="en-US" sz="2800">
                <a:solidFill>
                  <a:srgbClr val="FFFF00"/>
                </a:solidFill>
              </a:rPr>
              <a:t>linee di codice eseguite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1166813" y="3913188"/>
            <a:ext cx="4773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800">
                <a:solidFill>
                  <a:schemeClr val="bg1"/>
                </a:solidFill>
              </a:rPr>
              <a:t>T(n)=3 · F</a:t>
            </a:r>
            <a:r>
              <a:rPr lang="en-US" sz="2800" baseline="-25000">
                <a:solidFill>
                  <a:schemeClr val="bg1"/>
                </a:solidFill>
              </a:rPr>
              <a:t>8</a:t>
            </a:r>
            <a:r>
              <a:rPr lang="en-US" sz="2800">
                <a:solidFill>
                  <a:schemeClr val="bg1"/>
                </a:solidFill>
              </a:rPr>
              <a:t> – 2= 3 · 21 – 2 = </a:t>
            </a:r>
            <a:r>
              <a:rPr lang="en-US" sz="2800">
                <a:solidFill>
                  <a:srgbClr val="FFFF00"/>
                </a:solidFill>
              </a:rPr>
              <a:t>61</a:t>
            </a: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107950" y="4365625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800" i="1">
                <a:solidFill>
                  <a:schemeClr val="bg1"/>
                </a:solidFill>
              </a:rPr>
              <a:t>n </a:t>
            </a:r>
            <a:r>
              <a:rPr lang="en-US" sz="2800">
                <a:solidFill>
                  <a:schemeClr val="bg1"/>
                </a:solidFill>
              </a:rPr>
              <a:t>= 45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1026165" y="4349750"/>
            <a:ext cx="81083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/>
            <a:r>
              <a:rPr lang="en-US" sz="2800" dirty="0">
                <a:solidFill>
                  <a:schemeClr val="bg1"/>
                </a:solidFill>
              </a:rPr>
              <a:t>T(n) =3·F</a:t>
            </a:r>
            <a:r>
              <a:rPr lang="en-US" sz="2800" baseline="-25000" dirty="0">
                <a:solidFill>
                  <a:schemeClr val="bg1"/>
                </a:solidFill>
              </a:rPr>
              <a:t>45</a:t>
            </a:r>
            <a:r>
              <a:rPr lang="en-US" sz="2800" dirty="0">
                <a:solidFill>
                  <a:schemeClr val="bg1"/>
                </a:solidFill>
              </a:rPr>
              <a:t> – 2 = </a:t>
            </a:r>
            <a:r>
              <a:rPr lang="en-US" sz="28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·</a:t>
            </a:r>
            <a:r>
              <a:rPr lang="en-US" sz="2800" dirty="0" smtClean="0">
                <a:solidFill>
                  <a:schemeClr val="bg1"/>
                </a:solidFill>
              </a:rPr>
              <a:t>1.134.903.170 </a:t>
            </a:r>
            <a:r>
              <a:rPr lang="en-US" sz="2800" dirty="0">
                <a:solidFill>
                  <a:schemeClr val="bg1"/>
                </a:solidFill>
              </a:rPr>
              <a:t>– 2 = </a:t>
            </a:r>
            <a:r>
              <a:rPr lang="en-US" sz="2800" dirty="0">
                <a:solidFill>
                  <a:srgbClr val="FFFF00"/>
                </a:solidFill>
              </a:rPr>
              <a:t>3.404.709.508</a:t>
            </a: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611188" y="4868863"/>
            <a:ext cx="83534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i="1">
                <a:solidFill>
                  <a:schemeClr val="bg1"/>
                </a:solidFill>
              </a:rPr>
              <a:t>n </a:t>
            </a:r>
            <a:r>
              <a:rPr lang="en-US" sz="2800">
                <a:solidFill>
                  <a:schemeClr val="bg1"/>
                </a:solidFill>
              </a:rPr>
              <a:t>= 100… </a:t>
            </a:r>
            <a:r>
              <a:rPr lang="it-IT" altLang="it-IT">
                <a:solidFill>
                  <a:schemeClr val="bg1"/>
                </a:solidFill>
                <a:sym typeface="Symbol" pitchFamily="18" charset="2"/>
              </a:rPr>
              <a:t>con le attuali tecnologie, calcolare F</a:t>
            </a:r>
            <a:r>
              <a:rPr lang="it-IT" altLang="it-IT" baseline="-25000">
                <a:solidFill>
                  <a:schemeClr val="bg1"/>
                </a:solidFill>
                <a:sym typeface="Symbol" pitchFamily="18" charset="2"/>
              </a:rPr>
              <a:t>100</a:t>
            </a:r>
            <a:r>
              <a:rPr lang="it-IT" altLang="it-IT">
                <a:solidFill>
                  <a:schemeClr val="bg1"/>
                </a:solidFill>
                <a:sym typeface="Symbol" pitchFamily="18" charset="2"/>
              </a:rPr>
              <a:t> richiederebbe circa 8000 anni!</a:t>
            </a:r>
            <a:endParaRPr lang="it-IT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2771775" y="5805488"/>
            <a:ext cx="43053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>
                <a:solidFill>
                  <a:srgbClr val="FFFF00"/>
                </a:solidFill>
                <a:sym typeface="Symbol" pitchFamily="18" charset="2"/>
              </a:rPr>
              <a:t>Possiamo fare di meglio?</a:t>
            </a:r>
          </a:p>
        </p:txBody>
      </p:sp>
    </p:spTree>
    <p:extLst>
      <p:ext uri="{BB962C8B-B14F-4D97-AF65-F5344CB8AC3E}">
        <p14:creationId xmlns:p14="http://schemas.microsoft.com/office/powerpoint/2010/main" val="200477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7" grpId="0"/>
      <p:bldP spid="155658" grpId="0"/>
      <p:bldP spid="155659" grpId="0"/>
      <p:bldP spid="155660" grpId="0"/>
      <p:bldP spid="1556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4301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CFB1F2E-2E74-45D2-B588-CC37C1AF41AF}" type="slidenum">
              <a:rPr lang="it-IT" altLang="it-IT" sz="1400" smtClean="0">
                <a:solidFill>
                  <a:schemeClr val="bg1"/>
                </a:solidFill>
              </a:rPr>
              <a:pPr/>
              <a:t>25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000" smtClean="0"/>
              <a:t>Perché l’algoritmo </a:t>
            </a:r>
            <a:r>
              <a:rPr lang="it-IT" altLang="it-IT" sz="3000" smtClean="0">
                <a:latin typeface="Courier" pitchFamily="49" charset="0"/>
              </a:rPr>
              <a:t>fibonacci2</a:t>
            </a:r>
            <a:r>
              <a:rPr lang="it-IT" altLang="it-IT" sz="3000" smtClean="0"/>
              <a:t> è lento? Perché continua a ricalcolare ripetutamente la soluzione dello stesso sottoproblema. Perché non memorizzare allora  in un </a:t>
            </a:r>
            <a:r>
              <a:rPr lang="it-IT" altLang="it-IT" sz="3000" smtClean="0">
                <a:solidFill>
                  <a:srgbClr val="FFFF00"/>
                </a:solidFill>
              </a:rPr>
              <a:t>array</a:t>
            </a:r>
            <a:r>
              <a:rPr lang="it-IT" altLang="it-IT" sz="3000" smtClean="0"/>
              <a:t> le soluzioni dei sottoproblemi?</a:t>
            </a:r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Algoritmo </a:t>
            </a:r>
            <a:r>
              <a:rPr lang="it-IT" altLang="it-IT" sz="4000" b="1">
                <a:solidFill>
                  <a:schemeClr val="bg1"/>
                </a:solidFill>
                <a:latin typeface="Courier" pitchFamily="49" charset="0"/>
              </a:rPr>
              <a:t>fibonacci3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533400" y="3276600"/>
            <a:ext cx="6559550" cy="22399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altLang="it-IT">
              <a:solidFill>
                <a:srgbClr val="FFFF9B"/>
              </a:solidFill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830263" y="3263900"/>
            <a:ext cx="62626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latin typeface="Times New Roman" pitchFamily="18" charset="0"/>
              </a:rPr>
              <a:t>algoritmo</a:t>
            </a:r>
            <a:r>
              <a:rPr lang="it-IT" altLang="it-IT">
                <a:latin typeface="Times New Roman" pitchFamily="18" charset="0"/>
              </a:rPr>
              <a:t> </a:t>
            </a:r>
            <a:r>
              <a:rPr lang="it-IT" altLang="it-IT">
                <a:latin typeface="Courier" pitchFamily="49" charset="0"/>
              </a:rPr>
              <a:t>fibonacci3</a:t>
            </a:r>
            <a:r>
              <a:rPr lang="it-IT" altLang="it-IT" i="1">
                <a:latin typeface="Times New Roman" pitchFamily="18" charset="0"/>
              </a:rPr>
              <a:t>(intero n) </a:t>
            </a:r>
            <a:r>
              <a:rPr lang="it-IT" altLang="it-IT" i="1">
                <a:latin typeface="Times New Roman" pitchFamily="18" charset="0"/>
                <a:sym typeface="Symbol" pitchFamily="18" charset="2"/>
              </a:rPr>
              <a:t> intero</a:t>
            </a:r>
          </a:p>
          <a:p>
            <a:r>
              <a:rPr lang="it-IT" altLang="it-IT" i="1">
                <a:latin typeface="Times New Roman" pitchFamily="18" charset="0"/>
                <a:sym typeface="Symbol" pitchFamily="18" charset="2"/>
              </a:rPr>
              <a:t>    sia Fib un array di n interi</a:t>
            </a:r>
          </a:p>
          <a:p>
            <a:r>
              <a:rPr lang="it-IT" altLang="it-IT" i="1">
                <a:latin typeface="Times New Roman" pitchFamily="18" charset="0"/>
                <a:sym typeface="Symbol" pitchFamily="18" charset="2"/>
              </a:rPr>
              <a:t>    Fib[1]  Fib[2]  1</a:t>
            </a:r>
          </a:p>
          <a:p>
            <a:r>
              <a:rPr lang="it-IT" altLang="it-IT" i="1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b="1">
                <a:latin typeface="Times New Roman" pitchFamily="18" charset="0"/>
                <a:sym typeface="Symbol" pitchFamily="18" charset="2"/>
              </a:rPr>
              <a:t>for</a:t>
            </a:r>
            <a:r>
              <a:rPr lang="it-IT" altLang="it-IT" i="1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>
                <a:latin typeface="Times New Roman" pitchFamily="18" charset="0"/>
                <a:sym typeface="Symbol" pitchFamily="18" charset="2"/>
              </a:rPr>
              <a:t>i = 3 </a:t>
            </a:r>
            <a:r>
              <a:rPr lang="it-IT" altLang="it-IT" b="1">
                <a:latin typeface="Times New Roman" pitchFamily="18" charset="0"/>
                <a:sym typeface="Symbol" pitchFamily="18" charset="2"/>
              </a:rPr>
              <a:t>to</a:t>
            </a:r>
            <a:r>
              <a:rPr lang="it-IT" altLang="it-IT">
                <a:latin typeface="Times New Roman" pitchFamily="18" charset="0"/>
                <a:sym typeface="Symbol" pitchFamily="18" charset="2"/>
              </a:rPr>
              <a:t> n </a:t>
            </a:r>
            <a:r>
              <a:rPr lang="it-IT" altLang="it-IT" b="1">
                <a:latin typeface="Times New Roman" pitchFamily="18" charset="0"/>
                <a:sym typeface="Symbol" pitchFamily="18" charset="2"/>
              </a:rPr>
              <a:t>do</a:t>
            </a:r>
            <a:endParaRPr lang="it-IT" altLang="it-IT" i="1">
              <a:latin typeface="Times New Roman" pitchFamily="18" charset="0"/>
              <a:sym typeface="Symbol" pitchFamily="18" charset="2"/>
            </a:endParaRPr>
          </a:p>
          <a:p>
            <a:r>
              <a:rPr lang="it-IT" altLang="it-IT" i="1">
                <a:latin typeface="Times New Roman" pitchFamily="18" charset="0"/>
                <a:sym typeface="Symbol" pitchFamily="18" charset="2"/>
              </a:rPr>
              <a:t>        Fib[i]  Fib[i-1] + Fib[i-2]</a:t>
            </a:r>
          </a:p>
          <a:p>
            <a:r>
              <a:rPr lang="it-IT" altLang="it-IT" i="1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b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i="1">
                <a:latin typeface="Times New Roman" pitchFamily="18" charset="0"/>
                <a:sym typeface="Symbol" pitchFamily="18" charset="2"/>
              </a:rPr>
              <a:t> Fib[n]</a:t>
            </a:r>
            <a:endParaRPr lang="en-US" altLang="it-IT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468313" y="5662613"/>
            <a:ext cx="7343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3600" b="1">
                <a:solidFill>
                  <a:schemeClr val="bg1"/>
                </a:solidFill>
                <a:latin typeface="Times New Roman" pitchFamily="18" charset="0"/>
              </a:rPr>
              <a:t>Correttezza? </a:t>
            </a:r>
            <a:r>
              <a:rPr lang="it-IT" altLang="it-IT">
                <a:solidFill>
                  <a:schemeClr val="bg1"/>
                </a:solidFill>
                <a:latin typeface="Times New Roman" pitchFamily="18" charset="0"/>
              </a:rPr>
              <a:t>Corretto per definizione</a:t>
            </a:r>
            <a:r>
              <a:rPr lang="it-IT" altLang="it-IT" sz="3600" b="1">
                <a:solidFill>
                  <a:schemeClr val="bg1"/>
                </a:solidFill>
                <a:latin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246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  <p:bldP spid="114693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4403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213DA3D-B891-43C5-9734-506B140395E7}" type="slidenum">
              <a:rPr lang="it-IT" altLang="it-IT" sz="1400" smtClean="0">
                <a:solidFill>
                  <a:schemeClr val="bg1"/>
                </a:solidFill>
              </a:rPr>
              <a:pPr/>
              <a:t>26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125538"/>
            <a:ext cx="8839200" cy="1752600"/>
          </a:xfrm>
        </p:spPr>
        <p:txBody>
          <a:bodyPr/>
          <a:lstStyle/>
          <a:p>
            <a:r>
              <a:rPr lang="it-IT" sz="2800" smtClean="0"/>
              <a:t>Il vettore o array è una struttura dati utilizzata per  rappresentare </a:t>
            </a:r>
            <a:r>
              <a:rPr lang="it-IT" sz="2800" smtClean="0">
                <a:solidFill>
                  <a:srgbClr val="FFFF00"/>
                </a:solidFill>
              </a:rPr>
              <a:t>sequenze di elementi omogenei</a:t>
            </a:r>
            <a:endParaRPr lang="it-IT" sz="2800" smtClean="0"/>
          </a:p>
          <a:p>
            <a:r>
              <a:rPr lang="it-IT" sz="2800" smtClean="0"/>
              <a:t>Un vettore è visualizzabile tramite una </a:t>
            </a:r>
            <a:r>
              <a:rPr lang="it-IT" sz="2800" smtClean="0">
                <a:solidFill>
                  <a:srgbClr val="FFFF00"/>
                </a:solidFill>
              </a:rPr>
              <a:t>struttura unidimensionale di celle</a:t>
            </a:r>
            <a:r>
              <a:rPr lang="it-IT" sz="2800" smtClean="0"/>
              <a:t>; ad esempio, un vettore di 5 interi ha la seguente forma</a:t>
            </a:r>
          </a:p>
          <a:p>
            <a:endParaRPr lang="it-IT" sz="2800" smtClean="0"/>
          </a:p>
          <a:p>
            <a:endParaRPr lang="it-IT" sz="2800" smtClean="0"/>
          </a:p>
          <a:p>
            <a:r>
              <a:rPr lang="it-IT" sz="2800" smtClean="0"/>
              <a:t>Ciascuna delle celle dell'array è identificata da un valore di </a:t>
            </a:r>
            <a:r>
              <a:rPr lang="it-IT" sz="2800" smtClean="0">
                <a:solidFill>
                  <a:srgbClr val="FFFF00"/>
                </a:solidFill>
              </a:rPr>
              <a:t>indice</a:t>
            </a:r>
          </a:p>
          <a:p>
            <a:r>
              <a:rPr lang="it-IT" sz="2800" smtClean="0"/>
              <a:t>Gli array sono (generalmente) allocati in </a:t>
            </a:r>
            <a:r>
              <a:rPr lang="it-IT" sz="2800" smtClean="0">
                <a:solidFill>
                  <a:srgbClr val="FFFF00"/>
                </a:solidFill>
              </a:rPr>
              <a:t>celle contigue </a:t>
            </a:r>
            <a:r>
              <a:rPr lang="it-IT" sz="2800" smtClean="0"/>
              <a:t>della memoria del computer</a:t>
            </a: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La struttura dati vettore o array</a:t>
            </a:r>
            <a:endParaRPr lang="it-IT" altLang="it-IT" sz="4000" b="1">
              <a:solidFill>
                <a:schemeClr val="bg1"/>
              </a:solidFill>
              <a:latin typeface="Courier" pitchFamily="49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692275" y="3716338"/>
          <a:ext cx="6096000" cy="3714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8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4505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C3F1D1E-1CB6-42FA-AEF8-C8EBE4AF0598}" type="slidenum">
              <a:rPr lang="it-IT" altLang="it-IT" sz="1400" smtClean="0">
                <a:solidFill>
                  <a:schemeClr val="bg1"/>
                </a:solidFill>
              </a:rPr>
              <a:pPr/>
              <a:t>27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22400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Linee 1, 2, e 5 eseguite una sola volta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Linea 3 eseguita </a:t>
            </a:r>
            <a:r>
              <a:rPr lang="it-IT" altLang="it-IT" sz="2800" i="1" smtClean="0"/>
              <a:t>n – </a:t>
            </a:r>
            <a:r>
              <a:rPr lang="it-IT" altLang="it-IT" sz="2800" smtClean="0"/>
              <a:t>1 volte (una sola volta per </a:t>
            </a:r>
            <a:r>
              <a:rPr lang="it-IT" altLang="it-IT" sz="2800" i="1" smtClean="0"/>
              <a:t>n=</a:t>
            </a:r>
            <a:r>
              <a:rPr lang="it-IT" altLang="it-IT" sz="2800" smtClean="0"/>
              <a:t>1,2)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Linea 4 eseguita </a:t>
            </a:r>
            <a:r>
              <a:rPr lang="it-IT" altLang="it-IT" sz="2800" i="1" smtClean="0"/>
              <a:t>n – </a:t>
            </a:r>
            <a:r>
              <a:rPr lang="it-IT" altLang="it-IT" sz="2800" smtClean="0"/>
              <a:t>2</a:t>
            </a:r>
            <a:r>
              <a:rPr lang="it-IT" altLang="it-IT" sz="2800" i="1" smtClean="0"/>
              <a:t> </a:t>
            </a:r>
            <a:r>
              <a:rPr lang="it-IT" altLang="it-IT" sz="2800" smtClean="0"/>
              <a:t>volte (non eseguita per </a:t>
            </a:r>
            <a:r>
              <a:rPr lang="it-IT" altLang="it-IT" sz="2800" i="1" smtClean="0"/>
              <a:t>n=</a:t>
            </a:r>
            <a:r>
              <a:rPr lang="it-IT" altLang="it-IT" sz="2800" smtClean="0"/>
              <a:t>1,2)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T(</a:t>
            </a:r>
            <a:r>
              <a:rPr lang="it-IT" altLang="it-IT" sz="2800" i="1" smtClean="0"/>
              <a:t>n</a:t>
            </a:r>
            <a:r>
              <a:rPr lang="it-IT" altLang="it-IT" sz="2800" smtClean="0"/>
              <a:t>): numero di linee di codice mandate in                esecuzione da  </a:t>
            </a:r>
            <a:r>
              <a:rPr lang="it-IT" altLang="it-IT" sz="2800" smtClean="0">
                <a:latin typeface="Courier" pitchFamily="49" charset="0"/>
              </a:rPr>
              <a:t>fibonacci3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Calcolo del tempo di esecuzione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077913" y="3789363"/>
            <a:ext cx="7026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3200">
                <a:solidFill>
                  <a:schemeClr val="bg1"/>
                </a:solidFill>
              </a:rPr>
              <a:t>T(</a:t>
            </a:r>
            <a:r>
              <a:rPr lang="en-US" sz="3200" i="1">
                <a:solidFill>
                  <a:schemeClr val="bg1"/>
                </a:solidFill>
              </a:rPr>
              <a:t>n</a:t>
            </a:r>
            <a:r>
              <a:rPr lang="en-US" sz="3200">
                <a:solidFill>
                  <a:schemeClr val="bg1"/>
                </a:solidFill>
              </a:rPr>
              <a:t>) = </a:t>
            </a:r>
            <a:r>
              <a:rPr lang="en-US" sz="3200" i="1">
                <a:solidFill>
                  <a:schemeClr val="bg1"/>
                </a:solidFill>
              </a:rPr>
              <a:t>n</a:t>
            </a:r>
            <a:r>
              <a:rPr lang="en-US" sz="3200">
                <a:solidFill>
                  <a:schemeClr val="bg1"/>
                </a:solidFill>
              </a:rPr>
              <a:t> – 1 + </a:t>
            </a:r>
            <a:r>
              <a:rPr lang="en-US" sz="3200" i="1">
                <a:solidFill>
                  <a:schemeClr val="bg1"/>
                </a:solidFill>
              </a:rPr>
              <a:t>n</a:t>
            </a:r>
            <a:r>
              <a:rPr lang="en-US" sz="3200">
                <a:solidFill>
                  <a:schemeClr val="bg1"/>
                </a:solidFill>
              </a:rPr>
              <a:t> – 2 + 3 = 2</a:t>
            </a:r>
            <a:r>
              <a:rPr lang="en-US" sz="3200" i="1">
                <a:solidFill>
                  <a:schemeClr val="bg1"/>
                </a:solidFill>
              </a:rPr>
              <a:t>n</a:t>
            </a:r>
            <a:r>
              <a:rPr lang="en-US" sz="3200">
                <a:solidFill>
                  <a:schemeClr val="bg1"/>
                </a:solidFill>
              </a:rPr>
              <a:t>             </a:t>
            </a:r>
            <a:r>
              <a:rPr lang="en-US" sz="3200" i="1">
                <a:solidFill>
                  <a:schemeClr val="bg1"/>
                </a:solidFill>
              </a:rPr>
              <a:t>n </a:t>
            </a:r>
            <a:r>
              <a:rPr lang="en-US" sz="3200">
                <a:solidFill>
                  <a:schemeClr val="bg1"/>
                </a:solidFill>
              </a:rPr>
              <a:t>&gt;</a:t>
            </a:r>
            <a:r>
              <a:rPr lang="en-US" sz="3200" i="1">
                <a:solidFill>
                  <a:schemeClr val="bg1"/>
                </a:solidFill>
              </a:rPr>
              <a:t> </a:t>
            </a:r>
            <a:r>
              <a:rPr lang="en-US" sz="32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077913" y="4360863"/>
            <a:ext cx="1539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3200">
                <a:solidFill>
                  <a:schemeClr val="bg1"/>
                </a:solidFill>
              </a:rPr>
              <a:t>T(1) = 4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1084263" y="5081588"/>
            <a:ext cx="1946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3200">
                <a:solidFill>
                  <a:schemeClr val="bg1"/>
                </a:solidFill>
              </a:rPr>
              <a:t>T(45) = 90</a:t>
            </a: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3336925" y="4797425"/>
            <a:ext cx="57594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>
                <a:solidFill>
                  <a:srgbClr val="FFFF00"/>
                </a:solidFill>
              </a:rPr>
              <a:t>Per n=45, circa 38 milioni di volte più veloce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dell’algoritmo </a:t>
            </a:r>
            <a:r>
              <a:rPr lang="en-US" sz="2800">
                <a:solidFill>
                  <a:srgbClr val="FFFF00"/>
                </a:solidFill>
                <a:latin typeface="Courier" pitchFamily="49" charset="0"/>
              </a:rPr>
              <a:t>fibonacci2!</a:t>
            </a: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1112838" y="5729288"/>
            <a:ext cx="2352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3200">
                <a:solidFill>
                  <a:schemeClr val="bg1"/>
                </a:solidFill>
              </a:rPr>
              <a:t>T(100) = 200</a:t>
            </a:r>
          </a:p>
        </p:txBody>
      </p:sp>
    </p:spTree>
    <p:extLst>
      <p:ext uri="{BB962C8B-B14F-4D97-AF65-F5344CB8AC3E}">
        <p14:creationId xmlns:p14="http://schemas.microsoft.com/office/powerpoint/2010/main" val="169123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build="p"/>
      <p:bldP spid="195588" grpId="0"/>
      <p:bldP spid="195589" grpId="0"/>
      <p:bldP spid="195590" grpId="0"/>
      <p:bldP spid="195591" grpId="0"/>
      <p:bldP spid="19559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4608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48F42C2-4476-4E2A-9262-35C5303ED2F1}" type="slidenum">
              <a:rPr lang="it-IT" altLang="it-IT" sz="1400" smtClean="0">
                <a:solidFill>
                  <a:schemeClr val="bg1"/>
                </a:solidFill>
              </a:rPr>
              <a:pPr/>
              <a:t>28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mtClean="0"/>
              <a:t>L’algoritmo </a:t>
            </a:r>
            <a:r>
              <a:rPr lang="it-IT" altLang="it-IT" smtClean="0">
                <a:latin typeface="Courier" pitchFamily="49" charset="0"/>
              </a:rPr>
              <a:t>fibonacci3</a:t>
            </a:r>
            <a:r>
              <a:rPr lang="it-IT" altLang="it-IT" smtClean="0"/>
              <a:t> impiega tempo </a:t>
            </a:r>
            <a:r>
              <a:rPr lang="it-IT" altLang="it-IT" smtClean="0">
                <a:solidFill>
                  <a:srgbClr val="FFFF00"/>
                </a:solidFill>
              </a:rPr>
              <a:t>proporzionale</a:t>
            </a:r>
            <a:r>
              <a:rPr lang="it-IT" altLang="it-IT" smtClean="0"/>
              <a:t> a </a:t>
            </a:r>
            <a:r>
              <a:rPr lang="it-IT" altLang="it-IT" i="1" smtClean="0">
                <a:solidFill>
                  <a:srgbClr val="FFFF00"/>
                </a:solidFill>
              </a:rPr>
              <a:t>n</a:t>
            </a:r>
            <a:r>
              <a:rPr lang="it-IT" altLang="it-IT" smtClean="0"/>
              <a:t> invece che </a:t>
            </a:r>
            <a:r>
              <a:rPr lang="it-IT" altLang="it-IT" smtClean="0">
                <a:solidFill>
                  <a:srgbClr val="FFFF00"/>
                </a:solidFill>
              </a:rPr>
              <a:t>esponenziale</a:t>
            </a:r>
            <a:r>
              <a:rPr lang="it-IT" altLang="it-IT" smtClean="0"/>
              <a:t> in </a:t>
            </a:r>
            <a:r>
              <a:rPr lang="it-IT" altLang="it-IT" i="1" smtClean="0">
                <a:solidFill>
                  <a:srgbClr val="FFFF00"/>
                </a:solidFill>
              </a:rPr>
              <a:t>n</a:t>
            </a:r>
            <a:r>
              <a:rPr lang="it-IT" altLang="it-IT" smtClean="0"/>
              <a:t>, come accadeva invece per </a:t>
            </a:r>
            <a:r>
              <a:rPr lang="it-IT" altLang="it-IT" smtClean="0">
                <a:latin typeface="Courier" pitchFamily="49" charset="0"/>
              </a:rPr>
              <a:t>fibonacci2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Tempo effettivo richiesto da implementazioni in C dei due algoritmi su piattaforme diverse (un po’ obsolete </a:t>
            </a:r>
            <a:r>
              <a:rPr lang="it-IT" altLang="it-IT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r>
              <a:rPr lang="it-IT" altLang="it-IT" smtClean="0">
                <a:sym typeface="Wingdings" pitchFamily="2" charset="2"/>
              </a:rPr>
              <a:t>)</a:t>
            </a:r>
            <a:r>
              <a:rPr lang="it-IT" altLang="it-IT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it-IT" altLang="it-IT" smtClean="0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Calcolo del tempo di esecuzione</a:t>
            </a:r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35488"/>
            <a:ext cx="84582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18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2867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7FA8CFA-C628-4383-8DD8-9D0D19D2CA0E}" type="slidenum">
              <a:rPr lang="it-IT" altLang="it-IT" smtClean="0">
                <a:solidFill>
                  <a:srgbClr val="FFFFFF"/>
                </a:solidFill>
              </a:rPr>
              <a:pPr eaLnBrk="1" hangingPunct="1"/>
              <a:t>29</a:t>
            </a:fld>
            <a:endParaRPr lang="it-IT" altLang="it-IT" smtClean="0">
              <a:solidFill>
                <a:srgbClr val="FFFFFF"/>
              </a:solidFill>
            </a:endParaRP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black">
          <a:xfrm>
            <a:off x="817563" y="404813"/>
            <a:ext cx="81470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it-IT" altLang="it-IT" sz="2800" b="1">
                <a:solidFill>
                  <a:srgbClr val="FFFFFF"/>
                </a:solidFill>
                <a:latin typeface="Times New Roman" pitchFamily="18" charset="0"/>
                <a:cs typeface="+mn-cs"/>
                <a:sym typeface="Symbol" pitchFamily="18" charset="2"/>
              </a:rPr>
              <a:t>Dimostrazione del Lemma 1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519113" y="908050"/>
            <a:ext cx="7940675" cy="634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Lemma 1: 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Il numero di </a:t>
            </a:r>
            <a:r>
              <a:rPr lang="it-IT" altLang="it-IT" sz="2400" dirty="0">
                <a:solidFill>
                  <a:srgbClr val="FFC000"/>
                </a:solidFill>
                <a:latin typeface="Times" pitchFamily="18" charset="0"/>
                <a:cs typeface="+mn-cs"/>
                <a:sym typeface="Symbol" pitchFamily="18" charset="2"/>
              </a:rPr>
              <a:t>foglie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 dell’albero della ricorsione di </a:t>
            </a:r>
          </a:p>
          <a:p>
            <a:pPr eaLnBrk="0" hangingPunct="0">
              <a:defRPr/>
            </a:pPr>
            <a:r>
              <a:rPr lang="it-IT" altLang="it-IT" sz="2400" dirty="0">
                <a:solidFill>
                  <a:srgbClr val="FFFFFF"/>
                </a:solidFill>
                <a:latin typeface="Courier New" pitchFamily="49" charset="0"/>
                <a:cs typeface="+mn-cs"/>
                <a:sym typeface="Symbol" pitchFamily="18" charset="2"/>
              </a:rPr>
              <a:t>fibonacci2(n)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 è pari a </a:t>
            </a:r>
            <a:r>
              <a:rPr lang="it-IT" altLang="it-IT" sz="2400" dirty="0" err="1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F</a:t>
            </a:r>
            <a:r>
              <a:rPr lang="it-IT" altLang="it-IT" sz="2400" baseline="-25000" dirty="0" err="1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n</a:t>
            </a:r>
            <a:endParaRPr lang="it-IT" altLang="it-IT" sz="2400" baseline="-25000" dirty="0">
              <a:solidFill>
                <a:srgbClr val="FFFFFF"/>
              </a:solidFill>
              <a:latin typeface="Times" pitchFamily="18" charset="0"/>
              <a:cs typeface="+mn-cs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it-IT" sz="2400" dirty="0" err="1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Dim</a:t>
            </a:r>
            <a:r>
              <a:rPr lang="it-IT" sz="2400" dirty="0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: 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Per induzione su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</a:t>
            </a:r>
            <a:endParaRPr lang="it-IT" altLang="it-IT" sz="2800" kern="0" dirty="0">
              <a:solidFill>
                <a:srgbClr val="FFFFFF"/>
              </a:solidFill>
              <a:latin typeface="Times New Roman"/>
              <a:cs typeface="Arial"/>
              <a:sym typeface="Symbol" pitchFamily="18" charset="2"/>
            </a:endParaRPr>
          </a:p>
          <a:p>
            <a:pPr marL="830263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it-IT" altLang="it-IT" sz="2400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Caso base n=1 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(e anche </a:t>
            </a:r>
            <a:r>
              <a:rPr lang="it-IT" altLang="it-IT" sz="2400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n=2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): in questo caso l’albero della ricorsione è costituito da un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unico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nodo, che è quindi anche una foglia; poiché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</a:t>
            </a:r>
            <a:r>
              <a:rPr lang="it-IT" altLang="it-IT" sz="2400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1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=1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il lemma segue.</a:t>
            </a:r>
            <a:endParaRPr lang="it-IT" altLang="it-IT" sz="2400" kern="0" dirty="0">
              <a:solidFill>
                <a:srgbClr val="FFFFFF"/>
              </a:solidFill>
              <a:latin typeface="Times New Roman"/>
              <a:cs typeface="Times New Roman" pitchFamily="18" charset="0"/>
              <a:sym typeface="Symbol" pitchFamily="18" charset="2"/>
            </a:endParaRPr>
          </a:p>
          <a:p>
            <a:pPr marL="830263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it-IT" altLang="it-IT" sz="2400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Caso n&gt;2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 supposto vero fino ad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n-1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dimostriamolo vero per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; osserviamo che l’albero della ricorsione associato ad </a:t>
            </a:r>
            <a:r>
              <a:rPr lang="it-IT" altLang="it-IT" sz="24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è formato da una radice etichettata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F(n)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e da due sottoalberi etichettati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F(n-1)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e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F(n-2)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. Per l’ipotesi induttiva, tali sottoalberi hanno rispettivamente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</a:t>
            </a:r>
            <a:r>
              <a:rPr lang="it-IT" altLang="it-IT" sz="2400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n-1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ed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</a:t>
            </a:r>
            <a:r>
              <a:rPr lang="it-IT" altLang="it-IT" sz="2400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n-2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 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foglie, e quindi l’albero della ricorsione associato ad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avrà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</a:t>
            </a:r>
            <a:r>
              <a:rPr lang="it-IT" altLang="it-IT" sz="2400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n-1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+ F</a:t>
            </a:r>
            <a:r>
              <a:rPr lang="it-IT" altLang="it-IT" sz="2400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n-2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 = </a:t>
            </a:r>
            <a:r>
              <a:rPr lang="it-IT" altLang="it-IT" sz="2400" kern="0" dirty="0" err="1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</a:t>
            </a:r>
            <a:r>
              <a:rPr lang="it-IT" altLang="it-IT" sz="2400" kern="0" baseline="-25000" dirty="0" err="1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foglie, come volevasi dimostrare. 		 				</a:t>
            </a:r>
            <a:r>
              <a:rPr lang="it-IT" sz="2400" b="1" kern="0" dirty="0">
                <a:solidFill>
                  <a:srgbClr val="FFFF00"/>
                </a:solidFill>
                <a:latin typeface="Times New Roman"/>
                <a:cs typeface="Times New Roman" pitchFamily="18" charset="0"/>
                <a:sym typeface="Symbol" pitchFamily="18" charset="2"/>
              </a:rPr>
              <a:t>□</a:t>
            </a:r>
            <a:endParaRPr lang="it-IT" altLang="it-IT" sz="2400" b="1" kern="0" dirty="0">
              <a:solidFill>
                <a:srgbClr val="FFFF00"/>
              </a:solidFill>
              <a:latin typeface="Times New Roman"/>
              <a:cs typeface="Arial"/>
              <a:sym typeface="Symbol" pitchFamily="18" charset="2"/>
            </a:endParaRPr>
          </a:p>
          <a:p>
            <a:pPr eaLnBrk="0" hangingPunct="0">
              <a:defRPr/>
            </a:pPr>
            <a:endParaRPr lang="it-IT" sz="2400" dirty="0">
              <a:solidFill>
                <a:srgbClr val="FFFF00"/>
              </a:solidFill>
              <a:latin typeface="Times" pitchFamily="18" charset="0"/>
              <a:cs typeface="+mn-cs"/>
              <a:sym typeface="Symbol" pitchFamily="18" charset="2"/>
            </a:endParaRPr>
          </a:p>
          <a:p>
            <a:pPr eaLnBrk="0" hangingPunct="0">
              <a:defRPr/>
            </a:pPr>
            <a:endParaRPr lang="en-US" sz="2800" dirty="0">
              <a:solidFill>
                <a:srgbClr val="FFFFFF"/>
              </a:solidFill>
              <a:latin typeface="Times" pitchFamily="18" charset="0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564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ChangeArrowheads="1"/>
          </p:cNvSpPr>
          <p:nvPr/>
        </p:nvSpPr>
        <p:spPr bwMode="black">
          <a:xfrm>
            <a:off x="304800" y="5334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 smtClean="0">
                <a:solidFill>
                  <a:srgbClr val="FFFF00"/>
                </a:solidFill>
              </a:rPr>
              <a:t>Progettare un algoritmo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467544" y="1508621"/>
            <a:ext cx="8001000" cy="336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3600" dirty="0" smtClean="0">
                <a:solidFill>
                  <a:srgbClr val="FFFFFF"/>
                </a:solidFill>
              </a:rPr>
              <a:t>Vogliamo ora progettare algoritmi (per </a:t>
            </a:r>
            <a:r>
              <a:rPr lang="it-IT" altLang="it-IT" sz="3600" dirty="0" smtClean="0">
                <a:solidFill>
                  <a:srgbClr val="FFFF00"/>
                </a:solidFill>
              </a:rPr>
              <a:t>problemi calcolabili</a:t>
            </a:r>
            <a:r>
              <a:rPr lang="it-IT" altLang="it-IT" sz="3600" dirty="0" smtClean="0">
                <a:solidFill>
                  <a:srgbClr val="FFFFFF"/>
                </a:solidFill>
              </a:rPr>
              <a:t>!) che: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3200" dirty="0" smtClean="0">
                <a:solidFill>
                  <a:srgbClr val="FFFFFF"/>
                </a:solidFill>
              </a:rPr>
              <a:t>Producano</a:t>
            </a:r>
            <a:r>
              <a:rPr lang="it-IT" altLang="it-IT" sz="3200" dirty="0" smtClean="0">
                <a:solidFill>
                  <a:srgbClr val="FFFF00"/>
                </a:solidFill>
              </a:rPr>
              <a:t> correttamente </a:t>
            </a:r>
            <a:r>
              <a:rPr lang="it-IT" altLang="it-IT" sz="3200" dirty="0" smtClean="0">
                <a:solidFill>
                  <a:srgbClr val="FFFFFF"/>
                </a:solidFill>
              </a:rPr>
              <a:t>il risultato desiderato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–"/>
            </a:pPr>
            <a:r>
              <a:rPr lang="it-IT" altLang="it-IT" sz="3200" dirty="0" smtClean="0">
                <a:solidFill>
                  <a:srgbClr val="FFFFFF"/>
                </a:solidFill>
              </a:rPr>
              <a:t>Siano efficienti in termini di </a:t>
            </a:r>
            <a:r>
              <a:rPr lang="it-IT" altLang="it-IT" sz="3200" dirty="0" smtClean="0">
                <a:solidFill>
                  <a:srgbClr val="FFFF00"/>
                </a:solidFill>
              </a:rPr>
              <a:t>tempo di esecuzione</a:t>
            </a:r>
            <a:r>
              <a:rPr lang="it-IT" altLang="it-IT" sz="3200" dirty="0" smtClean="0">
                <a:solidFill>
                  <a:srgbClr val="FFFFFF"/>
                </a:solidFill>
              </a:rPr>
              <a:t> ed </a:t>
            </a:r>
            <a:r>
              <a:rPr lang="it-IT" altLang="it-IT" sz="3200" dirty="0" smtClean="0">
                <a:solidFill>
                  <a:srgbClr val="FFFF00"/>
                </a:solidFill>
              </a:rPr>
              <a:t>occupazione di memoria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2969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5C17A1-F951-4BA1-B62C-267B2844EDCF}" type="slidenum">
              <a:rPr lang="it-IT" altLang="it-IT" smtClean="0">
                <a:solidFill>
                  <a:srgbClr val="FFFFFF"/>
                </a:solidFill>
              </a:rPr>
              <a:pPr eaLnBrk="1" hangingPunct="1"/>
              <a:t>30</a:t>
            </a:fld>
            <a:endParaRPr lang="it-IT" altLang="it-IT" smtClean="0">
              <a:solidFill>
                <a:srgbClr val="FFFFFF"/>
              </a:solidFill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black">
          <a:xfrm>
            <a:off x="817563" y="404813"/>
            <a:ext cx="81470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it-IT" altLang="it-IT" sz="2800" b="1">
                <a:solidFill>
                  <a:srgbClr val="FFFFFF"/>
                </a:solidFill>
                <a:latin typeface="Times New Roman" pitchFamily="18" charset="0"/>
                <a:cs typeface="+mn-cs"/>
                <a:sym typeface="Symbol" pitchFamily="18" charset="2"/>
              </a:rPr>
              <a:t>Dimostrazione del Lemma 2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712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Lemma 2: 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Il numero di </a:t>
            </a:r>
            <a:r>
              <a:rPr lang="it-IT" altLang="it-IT" sz="2400" dirty="0">
                <a:solidFill>
                  <a:srgbClr val="FFCC00"/>
                </a:solidFill>
                <a:latin typeface="Times" pitchFamily="18" charset="0"/>
                <a:cs typeface="+mn-cs"/>
                <a:sym typeface="Symbol" pitchFamily="18" charset="2"/>
              </a:rPr>
              <a:t>nodi interni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 di un albero </a:t>
            </a:r>
            <a:r>
              <a:rPr lang="it-IT" altLang="it-IT" sz="2400" dirty="0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strettamente binario 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è pari al </a:t>
            </a:r>
            <a:r>
              <a:rPr lang="it-IT" altLang="it-IT" sz="2400" dirty="0">
                <a:solidFill>
                  <a:srgbClr val="FFCC00"/>
                </a:solidFill>
                <a:latin typeface="Times" pitchFamily="18" charset="0"/>
                <a:cs typeface="+mn-cs"/>
                <a:sym typeface="Symbol" pitchFamily="18" charset="2"/>
              </a:rPr>
              <a:t>numero di foglie – 1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.</a:t>
            </a:r>
            <a:endParaRPr lang="it-IT" altLang="it-IT" sz="2400" baseline="-25000" dirty="0">
              <a:solidFill>
                <a:srgbClr val="FFFFFF"/>
              </a:solidFill>
              <a:latin typeface="Times" pitchFamily="18" charset="0"/>
              <a:cs typeface="+mn-cs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it-IT" sz="2400" dirty="0" err="1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Dim</a:t>
            </a:r>
            <a:r>
              <a:rPr lang="it-IT" sz="2400" dirty="0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:</a:t>
            </a:r>
            <a:r>
              <a:rPr 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 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Per induzione sul numero di nodi interni, sia detto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</a:t>
            </a:r>
            <a:endParaRPr lang="it-IT" altLang="it-IT" sz="2800" kern="0" dirty="0">
              <a:solidFill>
                <a:srgbClr val="FFFFFF"/>
              </a:solidFill>
              <a:latin typeface="Times New Roman"/>
              <a:cs typeface="Arial"/>
              <a:sym typeface="Symbol" pitchFamily="18" charset="2"/>
            </a:endParaRPr>
          </a:p>
          <a:p>
            <a:pPr marL="630238" lvl="1" indent="-268288" eaLnBrk="0" hangingPunct="0">
              <a:spcBef>
                <a:spcPct val="20000"/>
              </a:spcBef>
              <a:buFontTx/>
              <a:buChar char="–"/>
              <a:tabLst>
                <a:tab pos="714375" algn="l"/>
              </a:tabLst>
              <a:defRPr/>
            </a:pPr>
            <a:r>
              <a:rPr lang="it-IT" altLang="it-IT" sz="2000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Caso base k=1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 se c’è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un solo 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nodo interno, poiché per ipotesi deve avere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due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figli, tali figli saranno foglie, e quindi il lemma segue.</a:t>
            </a:r>
            <a:endParaRPr lang="it-IT" altLang="it-IT" sz="2000" kern="0" dirty="0">
              <a:solidFill>
                <a:srgbClr val="FFFFFF"/>
              </a:solidFill>
              <a:latin typeface="Times New Roman"/>
              <a:cs typeface="Times New Roman" pitchFamily="18" charset="0"/>
              <a:sym typeface="Symbol" pitchFamily="18" charset="2"/>
            </a:endParaRPr>
          </a:p>
          <a:p>
            <a:pPr marL="628650" lvl="1" indent="-26670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it-IT" altLang="it-IT" sz="2000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Caso k&gt;1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 supposto vero fino a </a:t>
            </a:r>
            <a:r>
              <a:rPr lang="it-IT" altLang="it-IT" sz="20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k-1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dimostriamolo vero per </a:t>
            </a:r>
            <a:r>
              <a:rPr lang="it-IT" altLang="it-IT" sz="20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nodi interni; osserviamo che poiché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k&gt;1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e l’albero è strettamente binario, abbiamo due possibilità:</a:t>
            </a:r>
          </a:p>
          <a:p>
            <a:pPr marL="1458913" lvl="2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Uno dei due sottoalberi della radice è una foglia: in tal caso l’altro sottoalbero (strettamente binario) contiene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k-1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nodi interni, e quindi per ipotesi induttiva avrà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foglie; allora, il numero totale di foglie è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k+1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da cui segue il lemma;</a:t>
            </a:r>
          </a:p>
          <a:p>
            <a:pPr marL="1458913" lvl="2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Entrambi i sottoalberi (strettamente binari) contengono nodi interni, in numero  totale di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k-1=k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1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2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; ma allora, per ipotesi induttiva, conterranno rispettivamente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1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e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2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+1 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foglie, e quindi il numero totale di foglie è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1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2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+2=k+1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come volevasi dimostrare. 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		 											</a:t>
            </a:r>
            <a:r>
              <a:rPr lang="it-IT" sz="2400" b="1" kern="0" dirty="0">
                <a:solidFill>
                  <a:srgbClr val="FFFF00"/>
                </a:solidFill>
                <a:latin typeface="Times New Roman"/>
                <a:cs typeface="Times New Roman" pitchFamily="18" charset="0"/>
                <a:sym typeface="Symbol" pitchFamily="18" charset="2"/>
              </a:rPr>
              <a:t>□</a:t>
            </a:r>
            <a:endParaRPr lang="it-IT" altLang="it-IT" sz="2400" b="1" kern="0" dirty="0">
              <a:solidFill>
                <a:srgbClr val="FFFF00"/>
              </a:solidFill>
              <a:latin typeface="Times New Roman"/>
              <a:cs typeface="Arial"/>
              <a:sym typeface="Symbol" pitchFamily="18" charset="2"/>
            </a:endParaRPr>
          </a:p>
          <a:p>
            <a:pPr eaLnBrk="0" hangingPunct="0">
              <a:defRPr/>
            </a:pPr>
            <a:endParaRPr lang="it-IT" sz="2400" dirty="0">
              <a:solidFill>
                <a:srgbClr val="FFFF00"/>
              </a:solidFill>
              <a:latin typeface="Times" pitchFamily="18" charset="0"/>
              <a:cs typeface="+mn-cs"/>
              <a:sym typeface="Symbol" pitchFamily="18" charset="2"/>
            </a:endParaRPr>
          </a:p>
          <a:p>
            <a:pPr eaLnBrk="0" hangingPunct="0">
              <a:defRPr/>
            </a:pPr>
            <a:endParaRPr lang="en-US" sz="2800" dirty="0">
              <a:solidFill>
                <a:srgbClr val="FFFFFF"/>
              </a:solidFill>
              <a:latin typeface="Times" pitchFamily="18" charset="0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835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chemeClr val="bg1"/>
                </a:solidFill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Hill Companies, srl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4800600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Il </a:t>
            </a:r>
            <a:r>
              <a:rPr lang="it-IT" altLang="it-IT" sz="2800" smtClean="0">
                <a:solidFill>
                  <a:srgbClr val="FFC000"/>
                </a:solidFill>
              </a:rPr>
              <a:t>tempo di esecuzione </a:t>
            </a:r>
            <a:r>
              <a:rPr lang="it-IT" altLang="it-IT" sz="2800" smtClean="0"/>
              <a:t>non è la sola risorsa di calcolo che ci interessa. Anche la </a:t>
            </a:r>
            <a:r>
              <a:rPr lang="it-IT" altLang="it-IT" sz="2800" smtClean="0">
                <a:solidFill>
                  <a:srgbClr val="FFFF00"/>
                </a:solidFill>
              </a:rPr>
              <a:t>quantità di memoria</a:t>
            </a:r>
            <a:r>
              <a:rPr lang="it-IT" altLang="it-IT" sz="2800" smtClean="0"/>
              <a:t> necessaria può essere cruciale.</a:t>
            </a:r>
          </a:p>
          <a:p>
            <a:pPr eaLnBrk="1" hangingPunct="1"/>
            <a:r>
              <a:rPr lang="it-IT" altLang="it-IT" sz="2800" smtClean="0"/>
              <a:t>Se abbiamo un </a:t>
            </a:r>
            <a:r>
              <a:rPr lang="it-IT" altLang="it-IT" sz="2800" smtClean="0">
                <a:solidFill>
                  <a:srgbClr val="FFFF00"/>
                </a:solidFill>
              </a:rPr>
              <a:t>algoritmo lento, dovremo solo attendere più a lungo</a:t>
            </a:r>
            <a:r>
              <a:rPr lang="it-IT" altLang="it-IT" sz="2800" smtClean="0"/>
              <a:t> per ottenere il risultato</a:t>
            </a:r>
          </a:p>
          <a:p>
            <a:pPr eaLnBrk="1" hangingPunct="1"/>
            <a:r>
              <a:rPr lang="it-IT" altLang="it-IT" sz="2800" smtClean="0"/>
              <a:t>Ma se un </a:t>
            </a:r>
            <a:r>
              <a:rPr lang="it-IT" altLang="it-IT" sz="2800" smtClean="0">
                <a:solidFill>
                  <a:srgbClr val="FFFF00"/>
                </a:solidFill>
              </a:rPr>
              <a:t>algoritmo richiede più spazio di quello a disposizione, non otterremo mai la soluzione</a:t>
            </a:r>
            <a:r>
              <a:rPr lang="it-IT" altLang="it-IT" sz="2800" smtClean="0"/>
              <a:t>, indipendentemente da quanto attendiamo!</a:t>
            </a:r>
          </a:p>
          <a:p>
            <a:pPr eaLnBrk="1" hangingPunct="1"/>
            <a:r>
              <a:rPr lang="it-IT" altLang="it-IT" sz="2800" smtClean="0"/>
              <a:t>È il caso di </a:t>
            </a:r>
            <a:r>
              <a:rPr lang="en-US" sz="2800" smtClean="0">
                <a:latin typeface="Courier" pitchFamily="49" charset="0"/>
              </a:rPr>
              <a:t>Fibonacci3</a:t>
            </a:r>
            <a:r>
              <a:rPr lang="en-US" sz="2800" smtClean="0"/>
              <a:t>, la cui correttezza è subordinata alla dimensione della memoria allocabile</a:t>
            </a:r>
            <a:endParaRPr lang="it-IT" altLang="it-IT" sz="2800" smtClean="0"/>
          </a:p>
          <a:p>
            <a:pPr eaLnBrk="1" hangingPunct="1"/>
            <a:endParaRPr lang="it-IT" altLang="it-IT" sz="2800" smtClean="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Occupazione di memoria</a:t>
            </a:r>
          </a:p>
        </p:txBody>
      </p:sp>
    </p:spTree>
    <p:extLst>
      <p:ext uri="{BB962C8B-B14F-4D97-AF65-F5344CB8AC3E}">
        <p14:creationId xmlns:p14="http://schemas.microsoft.com/office/powerpoint/2010/main" val="45820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chemeClr val="bg1"/>
                </a:solidFill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Hill Companies, srl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it-IT" altLang="it-IT" sz="2800" smtClean="0">
                <a:latin typeface="Courier" pitchFamily="49" charset="0"/>
              </a:rPr>
              <a:t>fibonacci3</a:t>
            </a:r>
            <a:r>
              <a:rPr lang="it-IT" altLang="it-IT" sz="2800" smtClean="0"/>
              <a:t> usa un </a:t>
            </a:r>
            <a:r>
              <a:rPr lang="it-IT" altLang="it-IT" sz="2800" smtClean="0">
                <a:solidFill>
                  <a:srgbClr val="FFFF00"/>
                </a:solidFill>
              </a:rPr>
              <a:t>array</a:t>
            </a:r>
            <a:r>
              <a:rPr lang="it-IT" altLang="it-IT" sz="2800" smtClean="0"/>
              <a:t> di dimensione </a:t>
            </a:r>
            <a:r>
              <a:rPr lang="it-IT" altLang="it-IT" sz="2800" smtClean="0">
                <a:solidFill>
                  <a:srgbClr val="FFFF00"/>
                </a:solidFill>
              </a:rPr>
              <a:t>n</a:t>
            </a:r>
            <a:r>
              <a:rPr lang="it-IT" altLang="it-IT" sz="2800" smtClean="0"/>
              <a:t> prefissata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In realtà non ci serve mantenere tutti i valori di </a:t>
            </a:r>
            <a:r>
              <a:rPr lang="it-IT" altLang="it-IT" sz="2800" smtClean="0">
                <a:solidFill>
                  <a:srgbClr val="FFFF00"/>
                </a:solidFill>
              </a:rPr>
              <a:t>F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n</a:t>
            </a:r>
            <a:r>
              <a:rPr lang="it-IT" altLang="it-IT" sz="2800" smtClean="0"/>
              <a:t> precedenti, ma solo gli ultimi due, riducendo lo spazio a poche variabili in tutto: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Algoritmo </a:t>
            </a:r>
            <a:r>
              <a:rPr lang="it-IT" altLang="it-IT" sz="4000" b="1">
                <a:solidFill>
                  <a:schemeClr val="bg1"/>
                </a:solidFill>
                <a:latin typeface="Courier" pitchFamily="49" charset="0"/>
              </a:rPr>
              <a:t>fibonacci4</a:t>
            </a:r>
            <a:endParaRPr lang="it-IT" altLang="it-IT" sz="4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3352800"/>
            <a:ext cx="8153400" cy="297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t-IT" altLang="it-IT" sz="2400">
              <a:solidFill>
                <a:srgbClr val="FFFF9B"/>
              </a:solidFill>
              <a:latin typeface="Times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06463" y="3422650"/>
            <a:ext cx="7545387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it-IT" altLang="it-IT" sz="3200" b="1">
                <a:latin typeface="Times New Roman" pitchFamily="18" charset="0"/>
              </a:rPr>
              <a:t>algoritmo</a:t>
            </a:r>
            <a:r>
              <a:rPr lang="it-IT" altLang="it-IT" sz="3200">
                <a:latin typeface="Times New Roman" pitchFamily="18" charset="0"/>
              </a:rPr>
              <a:t> </a:t>
            </a:r>
            <a:r>
              <a:rPr lang="it-IT" altLang="it-IT" sz="3200">
                <a:latin typeface="Courier" pitchFamily="49" charset="0"/>
              </a:rPr>
              <a:t>fibonacci4</a:t>
            </a:r>
            <a:r>
              <a:rPr lang="it-IT" altLang="it-IT" sz="3200" i="1">
                <a:latin typeface="Times New Roman" pitchFamily="18" charset="0"/>
              </a:rPr>
              <a:t>(intero n) </a:t>
            </a: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 intero</a:t>
            </a:r>
          </a:p>
          <a:p>
            <a:pPr eaLnBrk="0" hangingPunct="0">
              <a:lnSpc>
                <a:spcPct val="80000"/>
              </a:lnSpc>
            </a:pP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   a  b  1</a:t>
            </a:r>
          </a:p>
          <a:p>
            <a:pPr eaLnBrk="0" hangingPunct="0">
              <a:lnSpc>
                <a:spcPct val="80000"/>
              </a:lnSpc>
            </a:pP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3200" b="1">
                <a:latin typeface="Times New Roman" pitchFamily="18" charset="0"/>
                <a:sym typeface="Symbol" pitchFamily="18" charset="2"/>
              </a:rPr>
              <a:t>for</a:t>
            </a: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3200">
                <a:latin typeface="Times New Roman" pitchFamily="18" charset="0"/>
                <a:sym typeface="Symbol" pitchFamily="18" charset="2"/>
              </a:rPr>
              <a:t>i = 3 </a:t>
            </a:r>
            <a:r>
              <a:rPr lang="it-IT" altLang="it-IT" sz="3200" b="1">
                <a:latin typeface="Times New Roman" pitchFamily="18" charset="0"/>
                <a:sym typeface="Symbol" pitchFamily="18" charset="2"/>
              </a:rPr>
              <a:t>to</a:t>
            </a:r>
            <a:r>
              <a:rPr lang="it-IT" altLang="it-IT" sz="3200">
                <a:latin typeface="Times New Roman" pitchFamily="18" charset="0"/>
                <a:sym typeface="Symbol" pitchFamily="18" charset="2"/>
              </a:rPr>
              <a:t> n </a:t>
            </a:r>
            <a:r>
              <a:rPr lang="it-IT" altLang="it-IT" sz="3200" b="1">
                <a:latin typeface="Times New Roman" pitchFamily="18" charset="0"/>
                <a:sym typeface="Symbol" pitchFamily="18" charset="2"/>
              </a:rPr>
              <a:t>do</a:t>
            </a:r>
            <a:endParaRPr lang="it-IT" altLang="it-IT" sz="3200" i="1"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lnSpc>
                <a:spcPct val="80000"/>
              </a:lnSpc>
            </a:pP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       c  a+b</a:t>
            </a:r>
          </a:p>
          <a:p>
            <a:pPr eaLnBrk="0" hangingPunct="0">
              <a:lnSpc>
                <a:spcPct val="80000"/>
              </a:lnSpc>
            </a:pP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       a  b</a:t>
            </a:r>
            <a:br>
              <a:rPr lang="it-IT" altLang="it-IT" sz="3200" i="1">
                <a:latin typeface="Times New Roman" pitchFamily="18" charset="0"/>
                <a:sym typeface="Symbol" pitchFamily="18" charset="2"/>
              </a:rPr>
            </a:b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       b  c</a:t>
            </a:r>
          </a:p>
          <a:p>
            <a:pPr eaLnBrk="0" hangingPunct="0">
              <a:lnSpc>
                <a:spcPct val="80000"/>
              </a:lnSpc>
            </a:pP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3200" b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3200" i="1">
                <a:latin typeface="Times New Roman" pitchFamily="18" charset="0"/>
                <a:sym typeface="Symbol" pitchFamily="18" charset="2"/>
              </a:rPr>
              <a:t> b</a:t>
            </a:r>
            <a:endParaRPr lang="en-US" altLang="it-IT" sz="3200" i="1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809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chemeClr val="bg1"/>
                </a:solidFill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Hill Companies, srl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2060575"/>
            <a:ext cx="8324850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/>
              <a:t>Per la risorsa </a:t>
            </a:r>
            <a:r>
              <a:rPr lang="it-IT" altLang="it-IT" sz="2800" dirty="0" smtClean="0">
                <a:solidFill>
                  <a:srgbClr val="FFFF00"/>
                </a:solidFill>
              </a:rPr>
              <a:t>tempo, </a:t>
            </a:r>
            <a:r>
              <a:rPr lang="it-IT" altLang="it-IT" sz="2800" dirty="0" smtClean="0"/>
              <a:t>calcoliamo il </a:t>
            </a:r>
            <a:r>
              <a:rPr lang="it-IT" altLang="it-IT" sz="2800" dirty="0" smtClean="0">
                <a:solidFill>
                  <a:srgbClr val="FFFF00"/>
                </a:solidFill>
              </a:rPr>
              <a:t>numero di linee di codice T(n)</a:t>
            </a:r>
            <a:r>
              <a:rPr lang="it-IT" altLang="it-IT" sz="2800" dirty="0" smtClean="0"/>
              <a:t> mandate in esecuzione </a:t>
            </a:r>
            <a:endParaRPr lang="it-IT" altLang="it-IT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 smtClean="0"/>
              <a:t>Se n≤2: tre sole linee di codice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 smtClean="0"/>
              <a:t>Se n</a:t>
            </a:r>
            <a:r>
              <a:rPr lang="it-IT" altLang="it-IT" dirty="0" smtClean="0">
                <a:sym typeface="Symbol" pitchFamily="18" charset="2"/>
              </a:rPr>
              <a:t></a:t>
            </a:r>
            <a:r>
              <a:rPr lang="it-IT" altLang="it-IT" dirty="0" smtClean="0"/>
              <a:t>3: </a:t>
            </a:r>
            <a:r>
              <a:rPr lang="it-IT" altLang="it-IT" dirty="0" smtClean="0">
                <a:solidFill>
                  <a:srgbClr val="FFFF00"/>
                </a:solidFill>
              </a:rPr>
              <a:t>T(n)</a:t>
            </a:r>
            <a:r>
              <a:rPr lang="it-IT" altLang="it-IT" dirty="0" smtClean="0"/>
              <a:t> </a:t>
            </a:r>
            <a:r>
              <a:rPr lang="it-IT" altLang="it-IT" dirty="0" smtClean="0">
                <a:solidFill>
                  <a:srgbClr val="FFFF00"/>
                </a:solidFill>
              </a:rPr>
              <a:t>= 2+(n-1)+3</a:t>
            </a:r>
            <a:r>
              <a:rPr lang="en-US" dirty="0" smtClean="0">
                <a:solidFill>
                  <a:srgbClr val="FFFF00"/>
                </a:solidFill>
              </a:rPr>
              <a:t>·(n-2) = 4n-5  </a:t>
            </a:r>
            <a:r>
              <a:rPr lang="en-US" dirty="0" smtClean="0"/>
              <a:t>(per </a:t>
            </a:r>
            <a:r>
              <a:rPr lang="en-US" dirty="0" smtClean="0">
                <a:latin typeface="Courier" pitchFamily="49" charset="0"/>
              </a:rPr>
              <a:t>Fibonacci3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avevamo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T(n)=2n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/>
              <a:t>Per la risorsa </a:t>
            </a:r>
            <a:r>
              <a:rPr lang="it-IT" altLang="it-IT" sz="2800" dirty="0" smtClean="0">
                <a:solidFill>
                  <a:srgbClr val="FFFF00"/>
                </a:solidFill>
              </a:rPr>
              <a:t>spazio</a:t>
            </a:r>
            <a:r>
              <a:rPr lang="it-IT" altLang="it-IT" sz="2800" dirty="0" smtClean="0"/>
              <a:t>, contiamo il numero di variabili di lavoro utilizzate: </a:t>
            </a:r>
            <a:r>
              <a:rPr lang="it-IT" altLang="it-IT" sz="2800" dirty="0" smtClean="0">
                <a:solidFill>
                  <a:srgbClr val="FFFF00"/>
                </a:solidFill>
              </a:rPr>
              <a:t>S(n)=4</a:t>
            </a:r>
            <a:r>
              <a:rPr lang="it-IT" altLang="it-IT" sz="2800" dirty="0" smtClean="0"/>
              <a:t> (per </a:t>
            </a:r>
            <a:r>
              <a:rPr lang="it-IT" altLang="it-IT" sz="2800" dirty="0" smtClean="0">
                <a:latin typeface="Courier" pitchFamily="49" charset="0"/>
              </a:rPr>
              <a:t>Fibonacci3</a:t>
            </a:r>
            <a:r>
              <a:rPr lang="en-US" sz="2800" dirty="0" smtClean="0"/>
              <a:t> </a:t>
            </a:r>
            <a:r>
              <a:rPr lang="en-US" sz="2800" dirty="0" err="1" smtClean="0"/>
              <a:t>avevamo</a:t>
            </a:r>
            <a:r>
              <a:rPr lang="it-IT" altLang="it-IT" sz="2800" dirty="0" smtClean="0"/>
              <a:t> </a:t>
            </a:r>
            <a:r>
              <a:rPr lang="it-IT" altLang="it-IT" sz="2800" dirty="0" smtClean="0">
                <a:solidFill>
                  <a:srgbClr val="FFFF00"/>
                </a:solidFill>
              </a:rPr>
              <a:t>S(n)=n+1</a:t>
            </a:r>
            <a:r>
              <a:rPr lang="it-IT" altLang="it-IT" sz="2800" dirty="0" smtClean="0"/>
              <a:t>) [</a:t>
            </a:r>
            <a:r>
              <a:rPr lang="it-IT" altLang="it-IT" sz="2800" b="1" dirty="0" smtClean="0">
                <a:solidFill>
                  <a:srgbClr val="FFC000"/>
                </a:solidFill>
              </a:rPr>
              <a:t>NOTA:</a:t>
            </a:r>
            <a:r>
              <a:rPr lang="it-IT" altLang="it-IT" sz="2800" dirty="0" smtClean="0"/>
              <a:t> stiamo assumendo che ogni locazione di memoria può contenere un valore infinitamente grande!]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Correttezza? </a:t>
            </a:r>
            <a:r>
              <a:rPr lang="it-IT" altLang="it-IT" sz="3200">
                <a:solidFill>
                  <a:schemeClr val="bg1"/>
                </a:solidFill>
                <a:latin typeface="Times New Roman" pitchFamily="18" charset="0"/>
              </a:rPr>
              <a:t>Corretto </a:t>
            </a:r>
            <a:r>
              <a:rPr lang="it-IT" altLang="it-IT" sz="3200">
                <a:solidFill>
                  <a:srgbClr val="FFFF00"/>
                </a:solidFill>
                <a:latin typeface="Times New Roman" pitchFamily="18" charset="0"/>
              </a:rPr>
              <a:t>per definizione</a:t>
            </a:r>
            <a:r>
              <a:rPr lang="it-IT" altLang="it-IT" sz="3200">
                <a:solidFill>
                  <a:schemeClr val="bg1"/>
                </a:solidFill>
                <a:latin typeface="Times New Roman" pitchFamily="18" charset="0"/>
              </a:rPr>
              <a:t>!</a:t>
            </a:r>
            <a:endParaRPr lang="it-IT" altLang="it-IT" sz="4400" b="1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Efficienza? </a:t>
            </a:r>
            <a:endParaRPr lang="it-IT" altLang="it-IT" sz="32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20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chemeClr val="bg1"/>
                </a:solidFill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Hill Companies, srl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smtClean="0"/>
              <a:t>Misurare </a:t>
            </a:r>
            <a:r>
              <a:rPr lang="it-IT" altLang="it-IT" sz="3600" smtClean="0">
                <a:solidFill>
                  <a:srgbClr val="FFFF00"/>
                </a:solidFill>
              </a:rPr>
              <a:t>T(n)</a:t>
            </a:r>
            <a:r>
              <a:rPr lang="it-IT" altLang="it-IT" sz="3600" smtClean="0"/>
              <a:t> come il numero di linee di codice mandate in esecuzione è una misura molto approssimativa del tempo di esecuzione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3600" smtClean="0"/>
              <a:t>Se andiamo a capo più spesso, aumenteranno le linee di codice sorgente, ma certo non il tempo richiesto dall’esecuzione del programma!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Notazione asintotica</a:t>
            </a:r>
          </a:p>
        </p:txBody>
      </p:sp>
    </p:spTree>
    <p:extLst>
      <p:ext uri="{BB962C8B-B14F-4D97-AF65-F5344CB8AC3E}">
        <p14:creationId xmlns:p14="http://schemas.microsoft.com/office/powerpoint/2010/main" val="96858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chemeClr val="bg1"/>
                </a:solidFill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Hill Companies, srl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572000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Per lo stesso programma impaginato diversamente potremmo concludere ad esempio che </a:t>
            </a:r>
            <a:r>
              <a:rPr lang="it-IT" altLang="it-IT" dirty="0" smtClean="0">
                <a:solidFill>
                  <a:srgbClr val="FFFF00"/>
                </a:solidFill>
              </a:rPr>
              <a:t>T(n)=3n </a:t>
            </a:r>
            <a:r>
              <a:rPr lang="it-IT" altLang="it-IT" dirty="0" smtClean="0"/>
              <a:t>oppure </a:t>
            </a:r>
            <a:r>
              <a:rPr lang="it-IT" altLang="it-IT" dirty="0" smtClean="0">
                <a:solidFill>
                  <a:srgbClr val="FFFF00"/>
                </a:solidFill>
              </a:rPr>
              <a:t>T(n)=5n</a:t>
            </a:r>
          </a:p>
          <a:p>
            <a:pPr eaLnBrk="1" hangingPunct="1"/>
            <a:r>
              <a:rPr lang="it-IT" altLang="it-IT" dirty="0" smtClean="0"/>
              <a:t>Vorremmo un modo per descrivere l’ordine di grandezza di </a:t>
            </a:r>
            <a:r>
              <a:rPr lang="it-IT" altLang="it-IT" dirty="0" smtClean="0">
                <a:solidFill>
                  <a:srgbClr val="FFFF00"/>
                </a:solidFill>
              </a:rPr>
              <a:t>T(n)</a:t>
            </a:r>
            <a:r>
              <a:rPr lang="it-IT" altLang="it-IT" dirty="0" smtClean="0"/>
              <a:t> ignorando dettagli "inessenziali" come le costanti moltiplicative, additive e sottrattive</a:t>
            </a:r>
          </a:p>
          <a:p>
            <a:pPr eaLnBrk="1" hangingPunct="1"/>
            <a:r>
              <a:rPr lang="it-IT" altLang="it-IT" dirty="0" smtClean="0"/>
              <a:t>Useremo a questo scopo la notazione asintotica </a:t>
            </a:r>
            <a:r>
              <a:rPr lang="el-GR" altLang="it-IT" dirty="0" smtClean="0">
                <a:solidFill>
                  <a:srgbClr val="FFFF00"/>
                </a:solidFill>
                <a:cs typeface="Times New Roman" pitchFamily="18" charset="0"/>
              </a:rPr>
              <a:t>Θ</a:t>
            </a:r>
            <a:r>
              <a:rPr lang="it-IT" altLang="it-IT" dirty="0" smtClean="0">
                <a:solidFill>
                  <a:srgbClr val="FFFF00"/>
                </a:solidFill>
                <a:cs typeface="Times New Roman" pitchFamily="18" charset="0"/>
              </a:rPr>
              <a:t>, </a:t>
            </a:r>
            <a:r>
              <a:rPr lang="it-IT" altLang="it-IT" dirty="0" smtClean="0">
                <a:cs typeface="Times New Roman" pitchFamily="18" charset="0"/>
              </a:rPr>
              <a:t>simile alla notazione </a:t>
            </a:r>
            <a:r>
              <a:rPr lang="it-IT" altLang="it-IT" dirty="0" smtClean="0">
                <a:solidFill>
                  <a:srgbClr val="FFFF00"/>
                </a:solidFill>
                <a:cs typeface="Times New Roman" pitchFamily="18" charset="0"/>
              </a:rPr>
              <a:t>O</a:t>
            </a:r>
            <a:r>
              <a:rPr lang="it-IT" altLang="it-IT" dirty="0" smtClean="0">
                <a:cs typeface="Times New Roman" pitchFamily="18" charset="0"/>
              </a:rPr>
              <a:t> che abbiamo già visto</a:t>
            </a:r>
            <a:endParaRPr lang="it-IT" altLang="it-IT" dirty="0" smtClean="0"/>
          </a:p>
          <a:p>
            <a:pPr eaLnBrk="1" hangingPunct="1">
              <a:buFontTx/>
              <a:buNone/>
            </a:pPr>
            <a:endParaRPr lang="it-IT" altLang="it-IT" dirty="0" smtClean="0"/>
          </a:p>
          <a:p>
            <a:pPr eaLnBrk="1" hangingPunct="1"/>
            <a:endParaRPr lang="it-IT" altLang="it-IT" dirty="0" smtClean="0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Notazione asintotica </a:t>
            </a:r>
          </a:p>
        </p:txBody>
      </p:sp>
    </p:spTree>
    <p:extLst>
      <p:ext uri="{BB962C8B-B14F-4D97-AF65-F5344CB8AC3E}">
        <p14:creationId xmlns:p14="http://schemas.microsoft.com/office/powerpoint/2010/main" val="298418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chemeClr val="bg1"/>
                </a:solidFill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Hill Companies, srl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143125"/>
            <a:ext cx="8686800" cy="2438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sz="3400" dirty="0" smtClean="0"/>
              <a:t>Supponiamo che </a:t>
            </a:r>
            <a:r>
              <a:rPr lang="it-IT" altLang="it-IT" sz="3400" dirty="0" smtClean="0">
                <a:solidFill>
                  <a:srgbClr val="FFFF00"/>
                </a:solidFill>
              </a:rPr>
              <a:t>f</a:t>
            </a:r>
            <a:r>
              <a:rPr lang="it-IT" altLang="it-IT" sz="3400" dirty="0" smtClean="0"/>
              <a:t> e </a:t>
            </a:r>
            <a:r>
              <a:rPr lang="it-IT" altLang="it-IT" sz="3400" dirty="0" smtClean="0">
                <a:solidFill>
                  <a:srgbClr val="FFFF00"/>
                </a:solidFill>
              </a:rPr>
              <a:t>g</a:t>
            </a:r>
            <a:r>
              <a:rPr lang="it-IT" altLang="it-IT" sz="3400" dirty="0" smtClean="0"/>
              <a:t> siano due funzioni definitivamente diverse da zero per </a:t>
            </a:r>
            <a:r>
              <a:rPr lang="it-IT" altLang="it-IT" kern="1200" dirty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it-IT" altLang="it-IT" kern="1200" dirty="0" smtClean="0">
                <a:solidFill>
                  <a:srgbClr val="FFFFFF"/>
                </a:solidFill>
                <a:sym typeface="Symbol" pitchFamily="18" charset="2"/>
              </a:rPr>
              <a:t>∞</a:t>
            </a:r>
            <a:r>
              <a:rPr lang="it-IT" altLang="it-IT" sz="3400" dirty="0" smtClean="0"/>
              <a:t>, e che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3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3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sz="3400" dirty="0" smtClean="0"/>
              <a:t>Allora, scriveremo che </a:t>
            </a:r>
            <a:r>
              <a:rPr lang="it-IT" altLang="it-IT" sz="3400" dirty="0" smtClean="0">
                <a:solidFill>
                  <a:srgbClr val="FFFF00"/>
                </a:solidFill>
              </a:rPr>
              <a:t>f(n) = </a:t>
            </a:r>
            <a:r>
              <a:rPr lang="it-IT" altLang="it-IT" sz="3400" dirty="0" smtClean="0">
                <a:solidFill>
                  <a:srgbClr val="FFFF00"/>
                </a:solidFill>
                <a:latin typeface="Symbol" pitchFamily="18" charset="2"/>
              </a:rPr>
              <a:t>Q</a:t>
            </a:r>
            <a:r>
              <a:rPr lang="it-IT" altLang="it-IT" sz="3400" dirty="0" smtClean="0">
                <a:solidFill>
                  <a:srgbClr val="FFFF00"/>
                </a:solidFill>
              </a:rPr>
              <a:t>(g(n))</a:t>
            </a:r>
            <a:r>
              <a:rPr lang="it-IT" altLang="it-IT" sz="3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3400" baseline="-25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3400" baseline="-25000" dirty="0" smtClean="0">
              <a:sym typeface="Symbol" pitchFamily="18" charset="2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it-IT" altLang="it-IT" sz="4000" b="1" dirty="0">
                <a:solidFill>
                  <a:schemeClr val="bg1"/>
                </a:solidFill>
                <a:latin typeface="Times New Roman" pitchFamily="18" charset="0"/>
              </a:rPr>
              <a:t>Notazione asintotica </a:t>
            </a:r>
            <a:r>
              <a:rPr lang="it-IT" altLang="it-IT" sz="4000" b="1" dirty="0">
                <a:solidFill>
                  <a:schemeClr val="bg1"/>
                </a:solidFill>
                <a:latin typeface="Symbol" pitchFamily="18" charset="2"/>
              </a:rPr>
              <a:t>Q </a:t>
            </a:r>
            <a:r>
              <a:rPr lang="it-IT" altLang="it-IT" sz="4000" b="1" dirty="0">
                <a:solidFill>
                  <a:schemeClr val="bg1"/>
                </a:solidFill>
                <a:latin typeface="+mj-lt"/>
              </a:rPr>
              <a:t>(definizione informale)</a:t>
            </a:r>
          </a:p>
        </p:txBody>
      </p:sp>
      <p:graphicFrame>
        <p:nvGraphicFramePr>
          <p:cNvPr id="35845" name="Object 18"/>
          <p:cNvGraphicFramePr>
            <a:graphicFrameLocks noChangeAspect="1"/>
          </p:cNvGraphicFramePr>
          <p:nvPr/>
        </p:nvGraphicFramePr>
        <p:xfrm>
          <a:off x="3203575" y="3284538"/>
          <a:ext cx="275113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zione" r:id="rId3" imgW="1587500" imgH="457200" progId="Equation.3">
                  <p:embed/>
                </p:oleObj>
              </mc:Choice>
              <mc:Fallback>
                <p:oleObj name="Equazione" r:id="rId3" imgW="1587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284538"/>
                        <a:ext cx="2751138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07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chemeClr val="bg1"/>
                </a:solidFill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Hill Companies, srl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Esempi: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Sia f(n) = 2n</a:t>
            </a:r>
            <a:r>
              <a:rPr lang="en-US" baseline="30000" smtClean="0"/>
              <a:t>2</a:t>
            </a:r>
            <a:r>
              <a:rPr lang="en-US" smtClean="0"/>
              <a:t> + 3n, allora f(n)=Θ(n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r>
              <a:rPr lang="en-US" smtClean="0"/>
              <a:t>Sia f(n) = n</a:t>
            </a:r>
            <a:r>
              <a:rPr lang="en-US" baseline="30000" smtClean="0"/>
              <a:t>2</a:t>
            </a:r>
            <a:r>
              <a:rPr lang="en-US" smtClean="0"/>
              <a:t> – n log n, allora f(n)=Θ(n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r>
              <a:rPr lang="en-US" smtClean="0"/>
              <a:t>Sia f(n) = n</a:t>
            </a:r>
            <a:r>
              <a:rPr lang="en-US" baseline="30000" smtClean="0"/>
              <a:t>3</a:t>
            </a:r>
            <a:r>
              <a:rPr lang="en-US" smtClean="0"/>
              <a:t> -2n</a:t>
            </a:r>
            <a:r>
              <a:rPr lang="en-US" baseline="30000" smtClean="0"/>
              <a:t>2</a:t>
            </a:r>
            <a:r>
              <a:rPr lang="en-US" smtClean="0"/>
              <a:t>+3n, allora f(n)=Θ(n</a:t>
            </a:r>
            <a:r>
              <a:rPr lang="en-US" baseline="30000" smtClean="0"/>
              <a:t>3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r>
              <a:rPr lang="en-US" smtClean="0"/>
              <a:t>Sia f(n) = 23, allora f(n)=Θ(1)</a:t>
            </a:r>
          </a:p>
          <a:p>
            <a:pPr eaLnBrk="1" hangingPunct="1">
              <a:buFontTx/>
              <a:buNone/>
            </a:pPr>
            <a:r>
              <a:rPr lang="en-US" smtClean="0"/>
              <a:t>Sia f(n) = 3</a:t>
            </a:r>
            <a:r>
              <a:rPr lang="en-US" baseline="30000" smtClean="0"/>
              <a:t>n</a:t>
            </a:r>
            <a:r>
              <a:rPr lang="en-US" smtClean="0"/>
              <a:t> +2</a:t>
            </a:r>
            <a:r>
              <a:rPr lang="en-US" baseline="30000" smtClean="0"/>
              <a:t>n</a:t>
            </a:r>
            <a:r>
              <a:rPr lang="en-US" smtClean="0"/>
              <a:t>, allora f(n)=Θ(3</a:t>
            </a:r>
            <a:r>
              <a:rPr lang="en-US" baseline="30000" smtClean="0"/>
              <a:t>n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035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chemeClr val="bg1"/>
                </a:solidFill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</a:rPr>
              <a:t> </a:t>
            </a:r>
            <a:r>
              <a:rPr lang="it-IT" altLang="it-IT" smtClean="0">
                <a:solidFill>
                  <a:schemeClr val="bg1"/>
                </a:solidFill>
              </a:rPr>
              <a:t>Hill Companies, srl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700213"/>
            <a:ext cx="9036050" cy="2519362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" pitchFamily="49" charset="0"/>
              </a:rPr>
              <a:t>Fibonacci2 </a:t>
            </a:r>
            <a:r>
              <a:rPr lang="en-US" smtClean="0">
                <a:solidFill>
                  <a:srgbClr val="FFFF00"/>
                </a:solidFill>
              </a:rPr>
              <a:t>T(n)=</a:t>
            </a:r>
            <a:r>
              <a:rPr lang="en-US" altLang="it-IT" smtClean="0">
                <a:solidFill>
                  <a:srgbClr val="FFFF00"/>
                </a:solidFill>
              </a:rPr>
              <a:t>3F</a:t>
            </a:r>
            <a:r>
              <a:rPr lang="en-US" altLang="it-IT" baseline="-25000" smtClean="0">
                <a:solidFill>
                  <a:srgbClr val="FFFF00"/>
                </a:solidFill>
              </a:rPr>
              <a:t>n</a:t>
            </a:r>
            <a:r>
              <a:rPr lang="en-US" altLang="it-IT" smtClean="0">
                <a:solidFill>
                  <a:srgbClr val="FFFF00"/>
                </a:solidFill>
              </a:rPr>
              <a:t>-2</a:t>
            </a:r>
            <a:r>
              <a:rPr lang="en-US" smtClean="0">
                <a:solidFill>
                  <a:srgbClr val="FFFF00"/>
                </a:solidFill>
              </a:rPr>
              <a:t>  </a:t>
            </a:r>
            <a:r>
              <a:rPr lang="en-US" smtClean="0">
                <a:solidFill>
                  <a:srgbClr val="FFFF00"/>
                </a:solidFill>
                <a:sym typeface="Symbol" pitchFamily="18" charset="2"/>
              </a:rPr>
              <a:t> </a:t>
            </a:r>
            <a:r>
              <a:rPr lang="en-US" altLang="it-IT" smtClean="0">
                <a:solidFill>
                  <a:srgbClr val="FFFF00"/>
                </a:solidFill>
                <a:sym typeface="Symbol" pitchFamily="18" charset="2"/>
              </a:rPr>
              <a:t>T(n)=Θ(</a:t>
            </a:r>
            <a:r>
              <a:rPr lang="en-US" altLang="it-IT" smtClean="0">
                <a:solidFill>
                  <a:srgbClr val="FFFF00"/>
                </a:solidFill>
              </a:rPr>
              <a:t>F</a:t>
            </a:r>
            <a:r>
              <a:rPr lang="en-US" altLang="it-IT" baseline="-25000" smtClean="0">
                <a:solidFill>
                  <a:srgbClr val="FFFF00"/>
                </a:solidFill>
              </a:rPr>
              <a:t>n</a:t>
            </a:r>
            <a:r>
              <a:rPr lang="en-US" altLang="it-IT" smtClean="0">
                <a:solidFill>
                  <a:srgbClr val="FFFF00"/>
                </a:solidFill>
                <a:sym typeface="Symbol" pitchFamily="18" charset="2"/>
              </a:rPr>
              <a:t>) </a:t>
            </a:r>
            <a:r>
              <a:rPr lang="en-US" smtClean="0">
                <a:solidFill>
                  <a:srgbClr val="FFFF00"/>
                </a:solidFill>
                <a:sym typeface="Symbol" pitchFamily="18" charset="2"/>
              </a:rPr>
              <a:t> </a:t>
            </a:r>
            <a:r>
              <a:rPr lang="en-US" altLang="it-IT" smtClean="0">
                <a:solidFill>
                  <a:srgbClr val="FFFF00"/>
                </a:solidFill>
                <a:sym typeface="Symbol" pitchFamily="18" charset="2"/>
              </a:rPr>
              <a:t>T(n)=Θ(</a:t>
            </a:r>
            <a:r>
              <a:rPr lang="it-IT" altLang="it-IT" smtClean="0">
                <a:solidFill>
                  <a:srgbClr val="FFFF00"/>
                </a:solidFill>
                <a:sym typeface="Symbol" pitchFamily="18" charset="2"/>
              </a:rPr>
              <a:t></a:t>
            </a:r>
            <a:r>
              <a:rPr lang="it-IT" altLang="it-IT" baseline="30000" smtClean="0">
                <a:solidFill>
                  <a:srgbClr val="FFFF00"/>
                </a:solidFill>
                <a:sym typeface="Symbol" pitchFamily="18" charset="2"/>
              </a:rPr>
              <a:t>n</a:t>
            </a:r>
            <a:r>
              <a:rPr lang="en-US" altLang="it-IT" smtClean="0">
                <a:solidFill>
                  <a:srgbClr val="FFFF00"/>
                </a:solidFill>
                <a:sym typeface="Symbol" pitchFamily="18" charset="2"/>
              </a:rPr>
              <a:t>)</a:t>
            </a:r>
            <a:r>
              <a:rPr lang="en-US" altLang="it-IT" smtClean="0">
                <a:sym typeface="Symbol" pitchFamily="18" charset="2"/>
              </a:rPr>
              <a:t>, poiché </a:t>
            </a:r>
          </a:p>
          <a:p>
            <a:pPr eaLnBrk="1" hangingPunct="1">
              <a:buFontTx/>
              <a:buNone/>
            </a:pPr>
            <a:endParaRPr lang="en-US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Courier" pitchFamily="49" charset="0"/>
            </a:endParaRPr>
          </a:p>
          <a:p>
            <a:pPr eaLnBrk="1" hangingPunct="1"/>
            <a:r>
              <a:rPr lang="en-US" smtClean="0">
                <a:latin typeface="Courier" pitchFamily="49" charset="0"/>
              </a:rPr>
              <a:t>Fibonacci3 </a:t>
            </a:r>
            <a:r>
              <a:rPr lang="en-US" smtClean="0">
                <a:solidFill>
                  <a:srgbClr val="FFFF00"/>
                </a:solidFill>
              </a:rPr>
              <a:t>T(n)=2n  </a:t>
            </a:r>
            <a:r>
              <a:rPr lang="en-US" smtClean="0">
                <a:solidFill>
                  <a:srgbClr val="FFFF00"/>
                </a:solidFill>
                <a:sym typeface="Symbol" pitchFamily="18" charset="2"/>
              </a:rPr>
              <a:t> </a:t>
            </a:r>
            <a:r>
              <a:rPr lang="en-US" altLang="it-IT" smtClean="0">
                <a:solidFill>
                  <a:srgbClr val="FFFF00"/>
                </a:solidFill>
                <a:sym typeface="Symbol" pitchFamily="18" charset="2"/>
              </a:rPr>
              <a:t>T(n)=Θ(n), S(n)=Θ(n)</a:t>
            </a:r>
          </a:p>
          <a:p>
            <a:pPr eaLnBrk="1" hangingPunct="1"/>
            <a:r>
              <a:rPr lang="en-US" smtClean="0">
                <a:latin typeface="Courier" pitchFamily="49" charset="0"/>
              </a:rPr>
              <a:t>Fibonacci4 </a:t>
            </a:r>
            <a:r>
              <a:rPr lang="en-US" smtClean="0">
                <a:solidFill>
                  <a:srgbClr val="FFFF00"/>
                </a:solidFill>
              </a:rPr>
              <a:t>T(n)=4n-5 </a:t>
            </a:r>
            <a:r>
              <a:rPr lang="en-US" smtClean="0">
                <a:solidFill>
                  <a:srgbClr val="FFFF00"/>
                </a:solidFill>
                <a:sym typeface="Symbol" pitchFamily="18" charset="2"/>
              </a:rPr>
              <a:t> </a:t>
            </a:r>
            <a:r>
              <a:rPr lang="en-US" altLang="it-IT" smtClean="0">
                <a:solidFill>
                  <a:srgbClr val="FFFF00"/>
                </a:solidFill>
                <a:sym typeface="Symbol" pitchFamily="18" charset="2"/>
              </a:rPr>
              <a:t>T(n)=Θ(n), S(n)=Θ(1)</a:t>
            </a:r>
            <a:endParaRPr lang="en-US" altLang="it-IT" smtClean="0">
              <a:sym typeface="Symbol" pitchFamily="18" charset="2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black">
          <a:xfrm>
            <a:off x="0" y="5334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600" b="1">
                <a:solidFill>
                  <a:schemeClr val="bg1"/>
                </a:solidFill>
                <a:latin typeface="Times New Roman" pitchFamily="18" charset="0"/>
              </a:rPr>
              <a:t>Andamento asintotico per i </a:t>
            </a:r>
            <a:r>
              <a:rPr lang="it-IT" altLang="it-IT" sz="3600" b="1">
                <a:solidFill>
                  <a:schemeClr val="bg1"/>
                </a:solidFill>
                <a:latin typeface="Courier" pitchFamily="49" charset="0"/>
              </a:rPr>
              <a:t>Fibonacci</a:t>
            </a:r>
          </a:p>
        </p:txBody>
      </p:sp>
      <p:graphicFrame>
        <p:nvGraphicFramePr>
          <p:cNvPr id="37893" name="Object 6"/>
          <p:cNvGraphicFramePr>
            <a:graphicFrameLocks noChangeAspect="1"/>
          </p:cNvGraphicFramePr>
          <p:nvPr/>
        </p:nvGraphicFramePr>
        <p:xfrm>
          <a:off x="3067050" y="3006725"/>
          <a:ext cx="25844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zione" r:id="rId3" imgW="2095500" imgH="927100" progId="Equation.3">
                  <p:embed/>
                </p:oleObj>
              </mc:Choice>
              <mc:Fallback>
                <p:oleObj name="Equazione" r:id="rId3" imgW="2095500" imgH="927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50" y="3006725"/>
                        <a:ext cx="2584450" cy="1143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9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3600" dirty="0" smtClean="0">
                <a:solidFill>
                  <a:srgbClr val="FFFF00"/>
                </a:solidFill>
              </a:rPr>
              <a:t>Le quattro proprietà fondamentali di un algoritmo (oltre l’</a:t>
            </a:r>
            <a:r>
              <a:rPr lang="it-IT" sz="3600" dirty="0" smtClean="0">
                <a:solidFill>
                  <a:srgbClr val="FFC000"/>
                </a:solidFill>
              </a:rPr>
              <a:t>efficienza</a:t>
            </a:r>
            <a:r>
              <a:rPr lang="it-IT" sz="36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La sequenza di istruzioni deve essere </a:t>
            </a:r>
            <a:r>
              <a:rPr lang="it-IT" b="1" dirty="0" smtClean="0">
                <a:solidFill>
                  <a:srgbClr val="FFC000"/>
                </a:solidFill>
              </a:rPr>
              <a:t>finita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</a:p>
          <a:p>
            <a:pPr eaLnBrk="1" hangingPunct="1"/>
            <a:r>
              <a:rPr lang="it-IT" dirty="0" smtClean="0"/>
              <a:t>Essa deve portare ad un </a:t>
            </a:r>
            <a:r>
              <a:rPr lang="it-IT" b="1" dirty="0" smtClean="0"/>
              <a:t>risultato </a:t>
            </a:r>
            <a:r>
              <a:rPr lang="it-IT" b="1" dirty="0" smtClean="0">
                <a:solidFill>
                  <a:srgbClr val="FFC000"/>
                </a:solidFill>
              </a:rPr>
              <a:t>corretto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</a:p>
          <a:p>
            <a:pPr eaLnBrk="1" hangingPunct="1"/>
            <a:r>
              <a:rPr lang="it-IT" dirty="0" smtClean="0"/>
              <a:t>Le istruzioni devono essere </a:t>
            </a:r>
            <a:r>
              <a:rPr lang="it-IT" b="1" dirty="0" smtClean="0"/>
              <a:t>eseguibili</a:t>
            </a:r>
            <a:r>
              <a:rPr lang="it-IT" dirty="0" smtClean="0"/>
              <a:t> materialmente </a:t>
            </a:r>
          </a:p>
          <a:p>
            <a:pPr eaLnBrk="1" hangingPunct="1"/>
            <a:r>
              <a:rPr lang="it-IT" dirty="0" smtClean="0"/>
              <a:t>Le istruzioni non devono essere </a:t>
            </a:r>
            <a:r>
              <a:rPr lang="it-IT" b="1" dirty="0" smtClean="0"/>
              <a:t>ambigue</a:t>
            </a:r>
            <a:r>
              <a:rPr lang="it-IT" dirty="0" smtClean="0"/>
              <a:t> </a:t>
            </a:r>
          </a:p>
          <a:p>
            <a:pPr eaLnBrk="1" hangingPunct="1"/>
            <a:endParaRPr lang="it-IT" dirty="0" smtClean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1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14338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z="4000" b="1" dirty="0" err="1" smtClean="0">
                <a:solidFill>
                  <a:srgbClr val="FFFF00"/>
                </a:solidFill>
              </a:rPr>
              <a:t>Algoritmi</a:t>
            </a:r>
            <a:r>
              <a:rPr lang="en-US" sz="4000" b="1" dirty="0" smtClean="0">
                <a:solidFill>
                  <a:srgbClr val="FFFF00"/>
                </a:solidFill>
              </a:rPr>
              <a:t> e </a:t>
            </a:r>
            <a:r>
              <a:rPr lang="en-US" sz="4000" b="1" dirty="0" err="1" smtClean="0">
                <a:solidFill>
                  <a:srgbClr val="FFFF00"/>
                </a:solidFill>
              </a:rPr>
              <a:t>strutture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dati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906588"/>
            <a:ext cx="8277225" cy="4259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dirty="0" smtClean="0"/>
              <a:t>Concetto di algoritmo è inscindibile da quello di </a:t>
            </a:r>
            <a:r>
              <a:rPr lang="it-IT" b="1" dirty="0" smtClean="0">
                <a:solidFill>
                  <a:srgbClr val="FFC000"/>
                </a:solidFill>
              </a:rPr>
              <a:t>dato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Da un </a:t>
            </a:r>
            <a:r>
              <a:rPr lang="en-US" dirty="0" err="1" smtClean="0"/>
              <a:t>punto</a:t>
            </a:r>
            <a:r>
              <a:rPr lang="en-US" dirty="0" smtClean="0"/>
              <a:t> di vista </a:t>
            </a:r>
            <a:r>
              <a:rPr lang="en-US" dirty="0" err="1" smtClean="0"/>
              <a:t>computazionale</a:t>
            </a:r>
            <a:r>
              <a:rPr lang="en-US" dirty="0" smtClean="0"/>
              <a:t>, un </a:t>
            </a:r>
            <a:r>
              <a:rPr lang="en-US" dirty="0" err="1" smtClean="0"/>
              <a:t>algoritmo</a:t>
            </a:r>
            <a:r>
              <a:rPr lang="en-US" dirty="0" smtClean="0"/>
              <a:t> è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prende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dati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b="1" dirty="0" smtClean="0"/>
              <a:t>input</a:t>
            </a:r>
            <a:r>
              <a:rPr lang="en-US" dirty="0" smtClean="0"/>
              <a:t> e,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averli</a:t>
            </a:r>
            <a:r>
              <a:rPr lang="en-US" dirty="0" smtClean="0"/>
              <a:t> </a:t>
            </a:r>
            <a:r>
              <a:rPr lang="en-US" dirty="0" err="1" smtClean="0"/>
              <a:t>elaborati</a:t>
            </a:r>
            <a:r>
              <a:rPr lang="en-US" dirty="0" smtClean="0"/>
              <a:t>, </a:t>
            </a:r>
            <a:r>
              <a:rPr lang="en-US" dirty="0" err="1" smtClean="0"/>
              <a:t>restituisce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in  </a:t>
            </a:r>
            <a:r>
              <a:rPr lang="en-US" b="1" dirty="0" smtClean="0"/>
              <a:t>output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/>
              <a:t>I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devo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organizzati</a:t>
            </a:r>
            <a:r>
              <a:rPr lang="en-US" dirty="0" smtClean="0"/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strutturati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err="1" smtClean="0"/>
              <a:t>modo</a:t>
            </a:r>
            <a:r>
              <a:rPr lang="en-US" dirty="0" smtClean="0"/>
              <a:t> tale </a:t>
            </a:r>
            <a:r>
              <a:rPr lang="en-US" dirty="0" err="1" smtClean="0"/>
              <a:t>che</a:t>
            </a:r>
            <a:r>
              <a:rPr lang="en-US" dirty="0" smtClean="0"/>
              <a:t> la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li </a:t>
            </a:r>
            <a:r>
              <a:rPr lang="en-US" dirty="0" err="1" smtClean="0"/>
              <a:t>elabora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“</a:t>
            </a:r>
            <a:r>
              <a:rPr lang="en-US" dirty="0" err="1" smtClean="0"/>
              <a:t>efficiente</a:t>
            </a:r>
            <a:r>
              <a:rPr lang="en-US" dirty="0" smtClean="0"/>
              <a:t>”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7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ChangeArrowheads="1"/>
          </p:cNvSpPr>
          <p:nvPr/>
        </p:nvSpPr>
        <p:spPr bwMode="black">
          <a:xfrm>
            <a:off x="304800" y="5334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 smtClean="0">
                <a:solidFill>
                  <a:srgbClr val="FFFF00"/>
                </a:solidFill>
              </a:rPr>
              <a:t>Analisi di algoritmi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179388" y="1196975"/>
            <a:ext cx="80010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3200" smtClean="0">
                <a:solidFill>
                  <a:srgbClr val="FFFFFF"/>
                </a:solidFill>
              </a:rPr>
              <a:t>    </a:t>
            </a:r>
            <a:r>
              <a:rPr lang="it-IT" altLang="it-IT" sz="2800" smtClean="0">
                <a:solidFill>
                  <a:srgbClr val="FFCC00"/>
                </a:solidFill>
              </a:rPr>
              <a:t>Correttezza: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dimostrare formalmente che un algoritmo è corretto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CC00"/>
                </a:solidFill>
              </a:rPr>
              <a:t>Complessità: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Stimare la quantità di risorse (</a:t>
            </a:r>
            <a:r>
              <a:rPr lang="it-IT" altLang="it-IT" sz="2800" smtClean="0">
                <a:solidFill>
                  <a:srgbClr val="FFFF00"/>
                </a:solidFill>
              </a:rPr>
              <a:t>tempo</a:t>
            </a:r>
            <a:r>
              <a:rPr lang="it-IT" altLang="it-IT" sz="2800" smtClean="0">
                <a:solidFill>
                  <a:srgbClr val="FFFFFF"/>
                </a:solidFill>
              </a:rPr>
              <a:t> e </a:t>
            </a:r>
            <a:r>
              <a:rPr lang="it-IT" altLang="it-IT" sz="2800" smtClean="0">
                <a:solidFill>
                  <a:srgbClr val="FFFF00"/>
                </a:solidFill>
              </a:rPr>
              <a:t>memoria</a:t>
            </a:r>
            <a:r>
              <a:rPr lang="it-IT" altLang="it-IT" sz="2800" smtClean="0">
                <a:solidFill>
                  <a:srgbClr val="FFFFFF"/>
                </a:solidFill>
              </a:rPr>
              <a:t>) necessarie all’algoritmo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stimare il più grande input gestibile in tempi ragionevoli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confrontare due algoritmi diversi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ottimizzare le parti “critiche”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–"/>
            </a:pPr>
            <a:endParaRPr lang="it-IT" altLang="it-IT" sz="2800" smtClean="0">
              <a:solidFill>
                <a:srgbClr val="FFFF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2457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DFE2FA1-55DE-447A-9CEA-558BF042B675}" type="slidenum">
              <a:rPr lang="it-IT" altLang="it-IT" sz="1400" smtClean="0">
                <a:solidFill>
                  <a:schemeClr val="bg1"/>
                </a:solidFill>
              </a:rPr>
              <a:pPr/>
              <a:t>7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black">
          <a:xfrm>
            <a:off x="457200" y="2667000"/>
            <a:ext cx="8229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chemeClr val="bg1"/>
                </a:solidFill>
                <a:latin typeface="Times New Roman" pitchFamily="18" charset="0"/>
              </a:rPr>
              <a:t>Un </a:t>
            </a:r>
            <a:r>
              <a:rPr lang="it-IT" altLang="it-IT" sz="4000" b="1" dirty="0" smtClean="0">
                <a:solidFill>
                  <a:schemeClr val="bg1"/>
                </a:solidFill>
                <a:latin typeface="Times New Roman" pitchFamily="18" charset="0"/>
              </a:rPr>
              <a:t>problema numerico «giocattolo»:</a:t>
            </a:r>
            <a:endParaRPr lang="it-IT" altLang="it-IT" sz="4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chemeClr val="bg1"/>
                </a:solidFill>
                <a:latin typeface="Times New Roman" pitchFamily="18" charset="0"/>
              </a:rPr>
              <a:t> i numeri di Fibonacci</a:t>
            </a:r>
          </a:p>
        </p:txBody>
      </p:sp>
    </p:spTree>
    <p:extLst>
      <p:ext uri="{BB962C8B-B14F-4D97-AF65-F5344CB8AC3E}">
        <p14:creationId xmlns:p14="http://schemas.microsoft.com/office/powerpoint/2010/main" val="357215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2560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22B03C0-FAD7-4A6C-A1CD-CBE0FBA8CD22}" type="slidenum">
              <a:rPr lang="it-IT" altLang="it-IT" sz="1400" smtClean="0">
                <a:solidFill>
                  <a:schemeClr val="bg1"/>
                </a:solidFill>
              </a:rPr>
              <a:pPr/>
              <a:t>8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0" y="1524000"/>
            <a:ext cx="83820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800" smtClean="0"/>
              <a:t>   </a:t>
            </a:r>
            <a:r>
              <a:rPr lang="it-IT" altLang="it-IT" sz="2800" smtClean="0">
                <a:solidFill>
                  <a:srgbClr val="FFFF00"/>
                </a:solidFill>
              </a:rPr>
              <a:t>Leonardo da Pisa </a:t>
            </a:r>
            <a:r>
              <a:rPr lang="it-IT" altLang="it-IT" sz="2800" smtClean="0"/>
              <a:t>(anche noto come </a:t>
            </a:r>
            <a:r>
              <a:rPr lang="it-IT" altLang="it-IT" sz="2800" smtClean="0">
                <a:solidFill>
                  <a:srgbClr val="FFFF00"/>
                </a:solidFill>
              </a:rPr>
              <a:t>Fibonacci</a:t>
            </a:r>
            <a:r>
              <a:rPr lang="it-IT" altLang="it-IT" sz="2800" smtClean="0"/>
              <a:t>) [1170-1240] si interessò di molte cose, tra cui il seguente problema di </a:t>
            </a:r>
            <a:r>
              <a:rPr lang="it-IT" altLang="it-IT" sz="2800" smtClean="0">
                <a:solidFill>
                  <a:srgbClr val="FFFF00"/>
                </a:solidFill>
              </a:rPr>
              <a:t>dinamica delle popolazioni</a:t>
            </a:r>
            <a:r>
              <a:rPr lang="it-IT" altLang="it-IT" sz="2800" smtClean="0"/>
              <a:t>: </a:t>
            </a: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L’isola dei conigli</a:t>
            </a:r>
          </a:p>
        </p:txBody>
      </p:sp>
      <p:sp>
        <p:nvSpPr>
          <p:cNvPr id="25606" name="Rectangle 35"/>
          <p:cNvSpPr>
            <a:spLocks noChangeArrowheads="1"/>
          </p:cNvSpPr>
          <p:nvPr/>
        </p:nvSpPr>
        <p:spPr bwMode="auto">
          <a:xfrm>
            <a:off x="774700" y="3429000"/>
            <a:ext cx="80772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07" name="Rectangle 36"/>
          <p:cNvSpPr>
            <a:spLocks noChangeArrowheads="1"/>
          </p:cNvSpPr>
          <p:nvPr/>
        </p:nvSpPr>
        <p:spPr bwMode="auto">
          <a:xfrm>
            <a:off x="436563" y="35052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2800">
                <a:solidFill>
                  <a:srgbClr val="003366"/>
                </a:solidFill>
                <a:latin typeface="Times New Roman" pitchFamily="18" charset="0"/>
              </a:rPr>
              <a:t>    Quanto velocemente si espanderebbe una popolazione di conigli sotto appropriate condizioni?</a:t>
            </a:r>
          </a:p>
        </p:txBody>
      </p:sp>
      <p:sp>
        <p:nvSpPr>
          <p:cNvPr id="25608" name="Rectangle 38"/>
          <p:cNvSpPr>
            <a:spLocks noChangeArrowheads="1"/>
          </p:cNvSpPr>
          <p:nvPr/>
        </p:nvSpPr>
        <p:spPr bwMode="auto">
          <a:xfrm>
            <a:off x="107950" y="4797425"/>
            <a:ext cx="90360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320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it-IT" altLang="it-IT" sz="2800">
                <a:solidFill>
                  <a:schemeClr val="bg1"/>
                </a:solidFill>
                <a:latin typeface="Times New Roman" pitchFamily="18" charset="0"/>
              </a:rPr>
              <a:t>In particolare, partendo da una coppia di conigli in un’isola deserta, e data una certa regola di riproduzione, quante coppie si avrebbero nell’anno </a:t>
            </a:r>
            <a:r>
              <a:rPr lang="it-IT" altLang="it-IT" sz="2800" i="1">
                <a:solidFill>
                  <a:srgbClr val="FFFF00"/>
                </a:solidFill>
                <a:latin typeface="Times New Roman" pitchFamily="18" charset="0"/>
              </a:rPr>
              <a:t>n</a:t>
            </a:r>
            <a:r>
              <a:rPr lang="it-IT" altLang="it-IT" sz="280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it-IT" altLang="it-IT" sz="32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2662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C6BA88B-D5B1-4217-A562-AFF5FBA4BE7C}" type="slidenum">
              <a:rPr lang="it-IT" altLang="it-IT" sz="1400" smtClean="0">
                <a:solidFill>
                  <a:schemeClr val="bg1"/>
                </a:solidFill>
              </a:rPr>
              <a:pPr/>
              <a:t>9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382000" cy="3657600"/>
          </a:xfrm>
        </p:spPr>
        <p:txBody>
          <a:bodyPr/>
          <a:lstStyle/>
          <a:p>
            <a:pPr eaLnBrk="1" hangingPunct="1"/>
            <a:r>
              <a:rPr lang="it-IT" altLang="it-IT" smtClean="0"/>
              <a:t>Una coppia di conigli concepisce </a:t>
            </a:r>
            <a:r>
              <a:rPr lang="it-IT" altLang="it-IT" smtClean="0">
                <a:solidFill>
                  <a:srgbClr val="FFFF00"/>
                </a:solidFill>
              </a:rPr>
              <a:t>due coniglietti </a:t>
            </a:r>
            <a:r>
              <a:rPr lang="it-IT" altLang="it-IT" smtClean="0"/>
              <a:t>di </a:t>
            </a:r>
            <a:r>
              <a:rPr lang="it-IT" altLang="it-IT" smtClean="0">
                <a:solidFill>
                  <a:srgbClr val="FFCC00"/>
                </a:solidFill>
              </a:rPr>
              <a:t>sesso diverso </a:t>
            </a:r>
            <a:r>
              <a:rPr lang="it-IT" altLang="it-IT" smtClean="0"/>
              <a:t>ogni anno, i quali formeranno una </a:t>
            </a:r>
            <a:r>
              <a:rPr lang="it-IT" altLang="it-IT" smtClean="0">
                <a:solidFill>
                  <a:srgbClr val="FFCC00"/>
                </a:solidFill>
              </a:rPr>
              <a:t>nuova coppia</a:t>
            </a:r>
          </a:p>
          <a:p>
            <a:pPr eaLnBrk="1" hangingPunct="1"/>
            <a:r>
              <a:rPr lang="it-IT" altLang="it-IT" smtClean="0"/>
              <a:t>La gestazione dura </a:t>
            </a:r>
            <a:r>
              <a:rPr lang="it-IT" altLang="it-IT" smtClean="0">
                <a:solidFill>
                  <a:srgbClr val="FFCC00"/>
                </a:solidFill>
              </a:rPr>
              <a:t>un anno</a:t>
            </a:r>
          </a:p>
          <a:p>
            <a:pPr eaLnBrk="1" hangingPunct="1"/>
            <a:endParaRPr lang="it-IT" altLang="it-IT" sz="1400" smtClean="0"/>
          </a:p>
          <a:p>
            <a:pPr eaLnBrk="1" hangingPunct="1"/>
            <a:r>
              <a:rPr lang="it-IT" altLang="it-IT" smtClean="0"/>
              <a:t>I conigli cominciano a riprodursi soltanto al </a:t>
            </a:r>
            <a:r>
              <a:rPr lang="it-IT" altLang="it-IT" smtClean="0">
                <a:solidFill>
                  <a:srgbClr val="FFCC00"/>
                </a:solidFill>
              </a:rPr>
              <a:t>secondo anno </a:t>
            </a:r>
            <a:r>
              <a:rPr lang="it-IT" altLang="it-IT" smtClean="0"/>
              <a:t>dopo la loro nascita</a:t>
            </a:r>
          </a:p>
          <a:p>
            <a:pPr eaLnBrk="1" hangingPunct="1"/>
            <a:endParaRPr lang="it-IT" altLang="it-IT" sz="1400" smtClean="0"/>
          </a:p>
          <a:p>
            <a:pPr eaLnBrk="1" hangingPunct="1"/>
            <a:r>
              <a:rPr lang="it-IT" altLang="it-IT" smtClean="0"/>
              <a:t>I conigli sono </a:t>
            </a:r>
            <a:r>
              <a:rPr lang="it-IT" altLang="it-IT" smtClean="0">
                <a:solidFill>
                  <a:srgbClr val="FFCC00"/>
                </a:solidFill>
              </a:rPr>
              <a:t>immortali (!)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chemeClr val="bg1"/>
                </a:solidFill>
                <a:latin typeface="Times New Roman" pitchFamily="18" charset="0"/>
              </a:rPr>
              <a:t>Le regole di riproduzione</a:t>
            </a:r>
          </a:p>
        </p:txBody>
      </p:sp>
    </p:spTree>
    <p:extLst>
      <p:ext uri="{BB962C8B-B14F-4D97-AF65-F5344CB8AC3E}">
        <p14:creationId xmlns:p14="http://schemas.microsoft.com/office/powerpoint/2010/main" val="15031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30944</TotalTime>
  <Words>2628</Words>
  <Application>Microsoft Office PowerPoint</Application>
  <PresentationFormat>Presentazione su schermo (4:3)</PresentationFormat>
  <Paragraphs>303</Paragraphs>
  <Slides>38</Slides>
  <Notes>0</Notes>
  <HiddenSlides>2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38</vt:i4>
      </vt:variant>
    </vt:vector>
  </HeadingPairs>
  <TitlesOfParts>
    <vt:vector size="42" baseType="lpstr">
      <vt:lpstr>1_2ott03</vt:lpstr>
      <vt:lpstr>Tema di Office</vt:lpstr>
      <vt:lpstr>Equation</vt:lpstr>
      <vt:lpstr>Equazione</vt:lpstr>
      <vt:lpstr>Didattica e Fondamenti degli Algoritmi e della Calcolabilità  Quarta giornata Risolvere efficientemente un problema in P: la sequenza di Fibonacci  </vt:lpstr>
      <vt:lpstr>Riepilogo: gerarchia delle classi</vt:lpstr>
      <vt:lpstr>Presentazione standard di PowerPoint</vt:lpstr>
      <vt:lpstr>Le quattro proprietà fondamentali di un algoritmo (oltre l’efficienza)</vt:lpstr>
      <vt:lpstr>Algoritmi e strutture dati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Digressione: la sezione aurea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Esempi: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Complessità computazionale di algoritmi</dc:title>
  <dc:creator>Guido</dc:creator>
  <cp:lastModifiedBy>Guido</cp:lastModifiedBy>
  <cp:revision>39</cp:revision>
  <dcterms:created xsi:type="dcterms:W3CDTF">2013-04-06T16:19:19Z</dcterms:created>
  <dcterms:modified xsi:type="dcterms:W3CDTF">2015-04-13T12:58:05Z</dcterms:modified>
</cp:coreProperties>
</file>